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4.jpg" ContentType="image/pn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5" r:id="rId2"/>
    <p:sldId id="270" r:id="rId3"/>
    <p:sldId id="271" r:id="rId4"/>
    <p:sldId id="269" r:id="rId5"/>
    <p:sldId id="272" r:id="rId6"/>
    <p:sldId id="273" r:id="rId7"/>
    <p:sldId id="277" r:id="rId8"/>
    <p:sldId id="276" r:id="rId9"/>
    <p:sldId id="259" r:id="rId10"/>
    <p:sldId id="267" r:id="rId11"/>
    <p:sldId id="260" r:id="rId12"/>
    <p:sldId id="258" r:id="rId13"/>
    <p:sldId id="257" r:id="rId14"/>
    <p:sldId id="261" r:id="rId15"/>
    <p:sldId id="262" r:id="rId16"/>
    <p:sldId id="264" r:id="rId17"/>
    <p:sldId id="263" r:id="rId18"/>
    <p:sldId id="266"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119" d="100"/>
          <a:sy n="119" d="100"/>
        </p:scale>
        <p:origin x="494"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'Water Usage</a:t>
            </a:r>
            <a:r>
              <a:rPr lang="en-US" baseline="0"/>
              <a:t> by Population </a:t>
            </a:r>
            <a:r>
              <a:rPr lang="en-US"/>
              <a:t>per day'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Sheet1!$A$4</c:f>
              <c:strCache>
                <c:ptCount val="1"/>
                <c:pt idx="0">
                  <c:v>Water Million per day</c:v>
                </c:pt>
              </c:strCache>
            </c:strRef>
          </c:tx>
          <c:spPr>
            <a:ln w="28575" cap="rnd">
              <a:solidFill>
                <a:schemeClr val="accent1"/>
              </a:solidFill>
              <a:round/>
            </a:ln>
            <a:effectLst/>
          </c:spPr>
          <c:marker>
            <c:symbol val="none"/>
          </c:marker>
          <c:cat>
            <c:numRef>
              <c:f>Sheet1!$B$6:$H$6</c:f>
              <c:numCache>
                <c:formatCode>General</c:formatCode>
                <c:ptCount val="7"/>
                <c:pt idx="0">
                  <c:v>2020</c:v>
                </c:pt>
                <c:pt idx="1">
                  <c:v>2021</c:v>
                </c:pt>
                <c:pt idx="2">
                  <c:v>2022</c:v>
                </c:pt>
                <c:pt idx="3">
                  <c:v>2023</c:v>
                </c:pt>
                <c:pt idx="4">
                  <c:v>2024</c:v>
                </c:pt>
                <c:pt idx="5">
                  <c:v>2025</c:v>
                </c:pt>
                <c:pt idx="6">
                  <c:v>2026</c:v>
                </c:pt>
              </c:numCache>
            </c:numRef>
          </c:cat>
          <c:val>
            <c:numRef>
              <c:f>Sheet1!$B$4:$H$4</c:f>
              <c:numCache>
                <c:formatCode>#,##0.00</c:formatCode>
                <c:ptCount val="7"/>
                <c:pt idx="0">
                  <c:v>40.100279999999998</c:v>
                </c:pt>
                <c:pt idx="1">
                  <c:v>40.840359999999997</c:v>
                </c:pt>
                <c:pt idx="2">
                  <c:v>41.624879999999997</c:v>
                </c:pt>
                <c:pt idx="3">
                  <c:v>42.22636</c:v>
                </c:pt>
                <c:pt idx="4">
                  <c:v>42.877229999999997</c:v>
                </c:pt>
                <c:pt idx="5">
                  <c:v>43.520400000000002</c:v>
                </c:pt>
                <c:pt idx="6">
                  <c:v>43.999229999999997</c:v>
                </c:pt>
              </c:numCache>
            </c:numRef>
          </c:val>
          <c:smooth val="0"/>
          <c:extLst>
            <c:ext xmlns:c16="http://schemas.microsoft.com/office/drawing/2014/chart" uri="{C3380CC4-5D6E-409C-BE32-E72D297353CC}">
              <c16:uniqueId val="{00000000-7366-4F61-9FEE-9504464906A4}"/>
            </c:ext>
          </c:extLst>
        </c:ser>
        <c:dLbls>
          <c:showLegendKey val="0"/>
          <c:showVal val="0"/>
          <c:showCatName val="0"/>
          <c:showSerName val="0"/>
          <c:showPercent val="0"/>
          <c:showBubbleSize val="0"/>
        </c:dLbls>
        <c:smooth val="0"/>
        <c:axId val="1077970816"/>
        <c:axId val="1077971296"/>
      </c:lineChart>
      <c:catAx>
        <c:axId val="10779708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7971296"/>
        <c:crosses val="autoZero"/>
        <c:auto val="1"/>
        <c:lblAlgn val="ctr"/>
        <c:lblOffset val="100"/>
        <c:noMultiLvlLbl val="0"/>
      </c:catAx>
      <c:valAx>
        <c:axId val="1077971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Water Million per day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797081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F26D96-F19F-4F84-A02C-52E0AA88CAE0}"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1F1E1-DDBA-47D5-91F9-F93010FCA401}"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344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FF26D96-F19F-4F84-A02C-52E0AA88CAE0}" type="datetimeFigureOut">
              <a:rPr lang="en-US" smtClean="0"/>
              <a:t>4/4/2026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1F1E1-DDBA-47D5-91F9-F93010FCA401}" type="slidenum">
              <a:rPr lang="en-US" smtClean="0"/>
              <a:t>‹#›</a:t>
            </a:fld>
            <a:endParaRPr lang="en-US"/>
          </a:p>
        </p:txBody>
      </p:sp>
    </p:spTree>
    <p:extLst>
      <p:ext uri="{BB962C8B-B14F-4D97-AF65-F5344CB8AC3E}">
        <p14:creationId xmlns:p14="http://schemas.microsoft.com/office/powerpoint/2010/main" val="52901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F26D96-F19F-4F84-A02C-52E0AA88CAE0}"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1F1E1-DDBA-47D5-91F9-F93010FCA401}" type="slidenum">
              <a:rPr lang="en-US" smtClean="0"/>
              <a:t>‹#›</a:t>
            </a:fld>
            <a:endParaRPr lang="en-US"/>
          </a:p>
        </p:txBody>
      </p:sp>
    </p:spTree>
    <p:extLst>
      <p:ext uri="{BB962C8B-B14F-4D97-AF65-F5344CB8AC3E}">
        <p14:creationId xmlns:p14="http://schemas.microsoft.com/office/powerpoint/2010/main" val="2431613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F26D96-F19F-4F84-A02C-52E0AA88CAE0}"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1F1E1-DDBA-47D5-91F9-F93010FCA401}"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98461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F26D96-F19F-4F84-A02C-52E0AA88CAE0}"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1F1E1-DDBA-47D5-91F9-F93010FCA401}" type="slidenum">
              <a:rPr lang="en-US" smtClean="0"/>
              <a:t>‹#›</a:t>
            </a:fld>
            <a:endParaRPr lang="en-US"/>
          </a:p>
        </p:txBody>
      </p:sp>
    </p:spTree>
    <p:extLst>
      <p:ext uri="{BB962C8B-B14F-4D97-AF65-F5344CB8AC3E}">
        <p14:creationId xmlns:p14="http://schemas.microsoft.com/office/powerpoint/2010/main" val="3594724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F26D96-F19F-4F84-A02C-52E0AA88CAE0}"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1F1E1-DDBA-47D5-91F9-F93010FCA401}"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2113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F26D96-F19F-4F84-A02C-52E0AA88CAE0}"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1F1E1-DDBA-47D5-91F9-F93010FCA401}" type="slidenum">
              <a:rPr lang="en-US" smtClean="0"/>
              <a:t>‹#›</a:t>
            </a:fld>
            <a:endParaRPr lang="en-US"/>
          </a:p>
        </p:txBody>
      </p:sp>
    </p:spTree>
    <p:extLst>
      <p:ext uri="{BB962C8B-B14F-4D97-AF65-F5344CB8AC3E}">
        <p14:creationId xmlns:p14="http://schemas.microsoft.com/office/powerpoint/2010/main" val="315351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F26D96-F19F-4F84-A02C-52E0AA88CAE0}"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1F1E1-DDBA-47D5-91F9-F93010FCA401}" type="slidenum">
              <a:rPr lang="en-US" smtClean="0"/>
              <a:t>‹#›</a:t>
            </a:fld>
            <a:endParaRPr lang="en-US"/>
          </a:p>
        </p:txBody>
      </p:sp>
    </p:spTree>
    <p:extLst>
      <p:ext uri="{BB962C8B-B14F-4D97-AF65-F5344CB8AC3E}">
        <p14:creationId xmlns:p14="http://schemas.microsoft.com/office/powerpoint/2010/main" val="1022260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F26D96-F19F-4F84-A02C-52E0AA88CAE0}"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1F1E1-DDBA-47D5-91F9-F93010FCA401}" type="slidenum">
              <a:rPr lang="en-US" smtClean="0"/>
              <a:t>‹#›</a:t>
            </a:fld>
            <a:endParaRPr lang="en-US"/>
          </a:p>
        </p:txBody>
      </p:sp>
    </p:spTree>
    <p:extLst>
      <p:ext uri="{BB962C8B-B14F-4D97-AF65-F5344CB8AC3E}">
        <p14:creationId xmlns:p14="http://schemas.microsoft.com/office/powerpoint/2010/main" val="282551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F26D96-F19F-4F84-A02C-52E0AA88CAE0}"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1F1E1-DDBA-47D5-91F9-F93010FCA401}" type="slidenum">
              <a:rPr lang="en-US" smtClean="0"/>
              <a:t>‹#›</a:t>
            </a:fld>
            <a:endParaRPr lang="en-US"/>
          </a:p>
        </p:txBody>
      </p:sp>
    </p:spTree>
    <p:extLst>
      <p:ext uri="{BB962C8B-B14F-4D97-AF65-F5344CB8AC3E}">
        <p14:creationId xmlns:p14="http://schemas.microsoft.com/office/powerpoint/2010/main" val="55882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F26D96-F19F-4F84-A02C-52E0AA88CAE0}"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1F1E1-DDBA-47D5-91F9-F93010FCA401}" type="slidenum">
              <a:rPr lang="en-US" smtClean="0"/>
              <a:t>‹#›</a:t>
            </a:fld>
            <a:endParaRPr lang="en-US"/>
          </a:p>
        </p:txBody>
      </p:sp>
    </p:spTree>
    <p:extLst>
      <p:ext uri="{BB962C8B-B14F-4D97-AF65-F5344CB8AC3E}">
        <p14:creationId xmlns:p14="http://schemas.microsoft.com/office/powerpoint/2010/main" val="1022511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F26D96-F19F-4F84-A02C-52E0AA88CAE0}" type="datetimeFigureOut">
              <a:rPr lang="en-US" smtClean="0"/>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1F1E1-DDBA-47D5-91F9-F93010FCA401}" type="slidenum">
              <a:rPr lang="en-US" smtClean="0"/>
              <a:t>‹#›</a:t>
            </a:fld>
            <a:endParaRPr lang="en-US"/>
          </a:p>
        </p:txBody>
      </p:sp>
    </p:spTree>
    <p:extLst>
      <p:ext uri="{BB962C8B-B14F-4D97-AF65-F5344CB8AC3E}">
        <p14:creationId xmlns:p14="http://schemas.microsoft.com/office/powerpoint/2010/main" val="1826134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F26D96-F19F-4F84-A02C-52E0AA88CAE0}" type="datetimeFigureOut">
              <a:rPr lang="en-US" smtClean="0"/>
              <a:t>4/4/2026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1F1E1-DDBA-47D5-91F9-F93010FCA401}" type="slidenum">
              <a:rPr lang="en-US" smtClean="0"/>
              <a:t>‹#›</a:t>
            </a:fld>
            <a:endParaRPr lang="en-US"/>
          </a:p>
        </p:txBody>
      </p:sp>
    </p:spTree>
    <p:extLst>
      <p:ext uri="{BB962C8B-B14F-4D97-AF65-F5344CB8AC3E}">
        <p14:creationId xmlns:p14="http://schemas.microsoft.com/office/powerpoint/2010/main" val="2121016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F26D96-F19F-4F84-A02C-52E0AA88CAE0}" type="datetimeFigureOut">
              <a:rPr lang="en-US" smtClean="0"/>
              <a:t>4/4/2026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1F1E1-DDBA-47D5-91F9-F93010FCA401}" type="slidenum">
              <a:rPr lang="en-US" smtClean="0"/>
              <a:t>‹#›</a:t>
            </a:fld>
            <a:endParaRPr lang="en-US"/>
          </a:p>
        </p:txBody>
      </p:sp>
    </p:spTree>
    <p:extLst>
      <p:ext uri="{BB962C8B-B14F-4D97-AF65-F5344CB8AC3E}">
        <p14:creationId xmlns:p14="http://schemas.microsoft.com/office/powerpoint/2010/main" val="421049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26D96-F19F-4F84-A02C-52E0AA88CAE0}" type="datetimeFigureOut">
              <a:rPr lang="en-US" smtClean="0"/>
              <a:t>4/4/2026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1F1E1-DDBA-47D5-91F9-F93010FCA401}" type="slidenum">
              <a:rPr lang="en-US" smtClean="0"/>
              <a:t>‹#›</a:t>
            </a:fld>
            <a:endParaRPr lang="en-US"/>
          </a:p>
        </p:txBody>
      </p:sp>
    </p:spTree>
    <p:extLst>
      <p:ext uri="{BB962C8B-B14F-4D97-AF65-F5344CB8AC3E}">
        <p14:creationId xmlns:p14="http://schemas.microsoft.com/office/powerpoint/2010/main" val="315992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F26D96-F19F-4F84-A02C-52E0AA88CAE0}" type="datetimeFigureOut">
              <a:rPr lang="en-US" smtClean="0"/>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1F1E1-DDBA-47D5-91F9-F93010FCA401}" type="slidenum">
              <a:rPr lang="en-US" smtClean="0"/>
              <a:t>‹#›</a:t>
            </a:fld>
            <a:endParaRPr lang="en-US"/>
          </a:p>
        </p:txBody>
      </p:sp>
    </p:spTree>
    <p:extLst>
      <p:ext uri="{BB962C8B-B14F-4D97-AF65-F5344CB8AC3E}">
        <p14:creationId xmlns:p14="http://schemas.microsoft.com/office/powerpoint/2010/main" val="357204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F26D96-F19F-4F84-A02C-52E0AA88CAE0}" type="datetimeFigureOut">
              <a:rPr lang="en-US" smtClean="0"/>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1F1E1-DDBA-47D5-91F9-F93010FCA401}" type="slidenum">
              <a:rPr lang="en-US" smtClean="0"/>
              <a:t>‹#›</a:t>
            </a:fld>
            <a:endParaRPr lang="en-US"/>
          </a:p>
        </p:txBody>
      </p:sp>
    </p:spTree>
    <p:extLst>
      <p:ext uri="{BB962C8B-B14F-4D97-AF65-F5344CB8AC3E}">
        <p14:creationId xmlns:p14="http://schemas.microsoft.com/office/powerpoint/2010/main" val="3864470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FF26D96-F19F-4F84-A02C-52E0AA88CAE0}" type="datetimeFigureOut">
              <a:rPr lang="en-US" smtClean="0"/>
              <a:t>4/4/2026</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C71F1E1-DDBA-47D5-91F9-F93010FCA401}" type="slidenum">
              <a:rPr lang="en-US" smtClean="0"/>
              <a:t>‹#›</a:t>
            </a:fld>
            <a:endParaRPr lang="en-US"/>
          </a:p>
        </p:txBody>
      </p:sp>
    </p:spTree>
    <p:extLst>
      <p:ext uri="{BB962C8B-B14F-4D97-AF65-F5344CB8AC3E}">
        <p14:creationId xmlns:p14="http://schemas.microsoft.com/office/powerpoint/2010/main" val="411106258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arxiv.org/pdf/2304.03271"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BCF37-0D19-07FF-98BC-0F693CC2E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047" y="1417887"/>
            <a:ext cx="9207321" cy="4979626"/>
          </a:xfrm>
          <a:prstGeom prst="rect">
            <a:avLst/>
          </a:prstGeom>
        </p:spPr>
      </p:pic>
      <p:sp>
        <p:nvSpPr>
          <p:cNvPr id="2" name="TextBox 1">
            <a:extLst>
              <a:ext uri="{FF2B5EF4-FFF2-40B4-BE49-F238E27FC236}">
                <a16:creationId xmlns:a16="http://schemas.microsoft.com/office/drawing/2014/main" id="{1DFBC1C0-0E7B-BD4E-0801-F47E351A1C58}"/>
              </a:ext>
            </a:extLst>
          </p:cNvPr>
          <p:cNvSpPr txBox="1"/>
          <p:nvPr/>
        </p:nvSpPr>
        <p:spPr>
          <a:xfrm>
            <a:off x="1558344" y="338138"/>
            <a:ext cx="8062174" cy="830997"/>
          </a:xfrm>
          <a:prstGeom prst="rect">
            <a:avLst/>
          </a:prstGeom>
          <a:noFill/>
        </p:spPr>
        <p:txBody>
          <a:bodyPr wrap="square" rtlCol="0">
            <a:spAutoFit/>
          </a:bodyPr>
          <a:lstStyle/>
          <a:p>
            <a:r>
              <a:rPr lang="en-US" sz="4800" dirty="0">
                <a:solidFill>
                  <a:srgbClr val="FF0000"/>
                </a:solidFill>
              </a:rPr>
              <a:t>Chesterfield Data Centers</a:t>
            </a:r>
          </a:p>
        </p:txBody>
      </p:sp>
    </p:spTree>
    <p:extLst>
      <p:ext uri="{BB962C8B-B14F-4D97-AF65-F5344CB8AC3E}">
        <p14:creationId xmlns:p14="http://schemas.microsoft.com/office/powerpoint/2010/main" val="209392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739C92-60A6-BD49-C1DA-7A4544E28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431" y="105367"/>
            <a:ext cx="10358614" cy="6702633"/>
          </a:xfrm>
          <a:prstGeom prst="rect">
            <a:avLst/>
          </a:prstGeom>
        </p:spPr>
      </p:pic>
    </p:spTree>
    <p:extLst>
      <p:ext uri="{BB962C8B-B14F-4D97-AF65-F5344CB8AC3E}">
        <p14:creationId xmlns:p14="http://schemas.microsoft.com/office/powerpoint/2010/main" val="370547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77B1BA-245B-48AD-0EEC-C73D6130AE0A}"/>
              </a:ext>
            </a:extLst>
          </p:cNvPr>
          <p:cNvPicPr>
            <a:picLocks noChangeAspect="1"/>
          </p:cNvPicPr>
          <p:nvPr/>
        </p:nvPicPr>
        <p:blipFill>
          <a:blip r:embed="rId2"/>
          <a:stretch>
            <a:fillRect/>
          </a:stretch>
        </p:blipFill>
        <p:spPr>
          <a:xfrm>
            <a:off x="1464054" y="144661"/>
            <a:ext cx="9156339" cy="6568678"/>
          </a:xfrm>
          <a:prstGeom prst="rect">
            <a:avLst/>
          </a:prstGeom>
        </p:spPr>
      </p:pic>
      <p:sp>
        <p:nvSpPr>
          <p:cNvPr id="4" name="TextBox 3">
            <a:extLst>
              <a:ext uri="{FF2B5EF4-FFF2-40B4-BE49-F238E27FC236}">
                <a16:creationId xmlns:a16="http://schemas.microsoft.com/office/drawing/2014/main" id="{899204F9-B225-F91C-E513-984C16C18404}"/>
              </a:ext>
            </a:extLst>
          </p:cNvPr>
          <p:cNvSpPr txBox="1"/>
          <p:nvPr/>
        </p:nvSpPr>
        <p:spPr>
          <a:xfrm>
            <a:off x="3197916" y="406366"/>
            <a:ext cx="2247731" cy="369332"/>
          </a:xfrm>
          <a:prstGeom prst="rect">
            <a:avLst/>
          </a:prstGeom>
          <a:noFill/>
        </p:spPr>
        <p:txBody>
          <a:bodyPr wrap="none" rtlCol="0">
            <a:spAutoFit/>
          </a:bodyPr>
          <a:lstStyle/>
          <a:p>
            <a:r>
              <a:rPr lang="en-US" b="1" i="1" dirty="0">
                <a:solidFill>
                  <a:schemeClr val="bg1"/>
                </a:solidFill>
              </a:rPr>
              <a:t>Water Report 2018</a:t>
            </a:r>
          </a:p>
        </p:txBody>
      </p:sp>
    </p:spTree>
    <p:extLst>
      <p:ext uri="{BB962C8B-B14F-4D97-AF65-F5344CB8AC3E}">
        <p14:creationId xmlns:p14="http://schemas.microsoft.com/office/powerpoint/2010/main" val="356859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B85B353-30B4-6974-E66B-000029841F0D}"/>
              </a:ext>
            </a:extLst>
          </p:cNvPr>
          <p:cNvGraphicFramePr>
            <a:graphicFrameLocks noGrp="1"/>
          </p:cNvGraphicFramePr>
          <p:nvPr>
            <p:extLst>
              <p:ext uri="{D42A27DB-BD31-4B8C-83A1-F6EECF244321}">
                <p14:modId xmlns:p14="http://schemas.microsoft.com/office/powerpoint/2010/main" val="2871984508"/>
              </p:ext>
            </p:extLst>
          </p:nvPr>
        </p:nvGraphicFramePr>
        <p:xfrm>
          <a:off x="127398" y="4456091"/>
          <a:ext cx="11937203" cy="2162634"/>
        </p:xfrm>
        <a:graphic>
          <a:graphicData uri="http://schemas.openxmlformats.org/drawingml/2006/table">
            <a:tbl>
              <a:tblPr>
                <a:tableStyleId>{5C22544A-7EE6-4342-B048-85BDC9FD1C3A}</a:tableStyleId>
              </a:tblPr>
              <a:tblGrid>
                <a:gridCol w="1003494">
                  <a:extLst>
                    <a:ext uri="{9D8B030D-6E8A-4147-A177-3AD203B41FA5}">
                      <a16:colId xmlns:a16="http://schemas.microsoft.com/office/drawing/2014/main" val="3179636539"/>
                    </a:ext>
                  </a:extLst>
                </a:gridCol>
                <a:gridCol w="41085">
                  <a:extLst>
                    <a:ext uri="{9D8B030D-6E8A-4147-A177-3AD203B41FA5}">
                      <a16:colId xmlns:a16="http://schemas.microsoft.com/office/drawing/2014/main" val="3015782767"/>
                    </a:ext>
                  </a:extLst>
                </a:gridCol>
                <a:gridCol w="779161">
                  <a:extLst>
                    <a:ext uri="{9D8B030D-6E8A-4147-A177-3AD203B41FA5}">
                      <a16:colId xmlns:a16="http://schemas.microsoft.com/office/drawing/2014/main" val="2107210409"/>
                    </a:ext>
                  </a:extLst>
                </a:gridCol>
                <a:gridCol w="51527">
                  <a:extLst>
                    <a:ext uri="{9D8B030D-6E8A-4147-A177-3AD203B41FA5}">
                      <a16:colId xmlns:a16="http://schemas.microsoft.com/office/drawing/2014/main" val="3268516239"/>
                    </a:ext>
                  </a:extLst>
                </a:gridCol>
                <a:gridCol w="768719">
                  <a:extLst>
                    <a:ext uri="{9D8B030D-6E8A-4147-A177-3AD203B41FA5}">
                      <a16:colId xmlns:a16="http://schemas.microsoft.com/office/drawing/2014/main" val="1564048059"/>
                    </a:ext>
                  </a:extLst>
                </a:gridCol>
                <a:gridCol w="61968">
                  <a:extLst>
                    <a:ext uri="{9D8B030D-6E8A-4147-A177-3AD203B41FA5}">
                      <a16:colId xmlns:a16="http://schemas.microsoft.com/office/drawing/2014/main" val="2849294457"/>
                    </a:ext>
                  </a:extLst>
                </a:gridCol>
                <a:gridCol w="758278">
                  <a:extLst>
                    <a:ext uri="{9D8B030D-6E8A-4147-A177-3AD203B41FA5}">
                      <a16:colId xmlns:a16="http://schemas.microsoft.com/office/drawing/2014/main" val="359874763"/>
                    </a:ext>
                  </a:extLst>
                </a:gridCol>
                <a:gridCol w="33773">
                  <a:extLst>
                    <a:ext uri="{9D8B030D-6E8A-4147-A177-3AD203B41FA5}">
                      <a16:colId xmlns:a16="http://schemas.microsoft.com/office/drawing/2014/main" val="2131853558"/>
                    </a:ext>
                  </a:extLst>
                </a:gridCol>
                <a:gridCol w="786473">
                  <a:extLst>
                    <a:ext uri="{9D8B030D-6E8A-4147-A177-3AD203B41FA5}">
                      <a16:colId xmlns:a16="http://schemas.microsoft.com/office/drawing/2014/main" val="1948897736"/>
                    </a:ext>
                  </a:extLst>
                </a:gridCol>
                <a:gridCol w="37775">
                  <a:extLst>
                    <a:ext uri="{9D8B030D-6E8A-4147-A177-3AD203B41FA5}">
                      <a16:colId xmlns:a16="http://schemas.microsoft.com/office/drawing/2014/main" val="1852562643"/>
                    </a:ext>
                  </a:extLst>
                </a:gridCol>
                <a:gridCol w="782471">
                  <a:extLst>
                    <a:ext uri="{9D8B030D-6E8A-4147-A177-3AD203B41FA5}">
                      <a16:colId xmlns:a16="http://schemas.microsoft.com/office/drawing/2014/main" val="2759004798"/>
                    </a:ext>
                  </a:extLst>
                </a:gridCol>
                <a:gridCol w="41777">
                  <a:extLst>
                    <a:ext uri="{9D8B030D-6E8A-4147-A177-3AD203B41FA5}">
                      <a16:colId xmlns:a16="http://schemas.microsoft.com/office/drawing/2014/main" val="3797336914"/>
                    </a:ext>
                  </a:extLst>
                </a:gridCol>
                <a:gridCol w="778469">
                  <a:extLst>
                    <a:ext uri="{9D8B030D-6E8A-4147-A177-3AD203B41FA5}">
                      <a16:colId xmlns:a16="http://schemas.microsoft.com/office/drawing/2014/main" val="1650098865"/>
                    </a:ext>
                  </a:extLst>
                </a:gridCol>
                <a:gridCol w="32886">
                  <a:extLst>
                    <a:ext uri="{9D8B030D-6E8A-4147-A177-3AD203B41FA5}">
                      <a16:colId xmlns:a16="http://schemas.microsoft.com/office/drawing/2014/main" val="1491412176"/>
                    </a:ext>
                  </a:extLst>
                </a:gridCol>
                <a:gridCol w="865895">
                  <a:extLst>
                    <a:ext uri="{9D8B030D-6E8A-4147-A177-3AD203B41FA5}">
                      <a16:colId xmlns:a16="http://schemas.microsoft.com/office/drawing/2014/main" val="3526117083"/>
                    </a:ext>
                  </a:extLst>
                </a:gridCol>
                <a:gridCol w="32886">
                  <a:extLst>
                    <a:ext uri="{9D8B030D-6E8A-4147-A177-3AD203B41FA5}">
                      <a16:colId xmlns:a16="http://schemas.microsoft.com/office/drawing/2014/main" val="140443093"/>
                    </a:ext>
                  </a:extLst>
                </a:gridCol>
                <a:gridCol w="787360">
                  <a:extLst>
                    <a:ext uri="{9D8B030D-6E8A-4147-A177-3AD203B41FA5}">
                      <a16:colId xmlns:a16="http://schemas.microsoft.com/office/drawing/2014/main" val="478628481"/>
                    </a:ext>
                  </a:extLst>
                </a:gridCol>
                <a:gridCol w="32886">
                  <a:extLst>
                    <a:ext uri="{9D8B030D-6E8A-4147-A177-3AD203B41FA5}">
                      <a16:colId xmlns:a16="http://schemas.microsoft.com/office/drawing/2014/main" val="3790045850"/>
                    </a:ext>
                  </a:extLst>
                </a:gridCol>
                <a:gridCol w="787360">
                  <a:extLst>
                    <a:ext uri="{9D8B030D-6E8A-4147-A177-3AD203B41FA5}">
                      <a16:colId xmlns:a16="http://schemas.microsoft.com/office/drawing/2014/main" val="510721427"/>
                    </a:ext>
                  </a:extLst>
                </a:gridCol>
                <a:gridCol w="32886">
                  <a:extLst>
                    <a:ext uri="{9D8B030D-6E8A-4147-A177-3AD203B41FA5}">
                      <a16:colId xmlns:a16="http://schemas.microsoft.com/office/drawing/2014/main" val="3563988254"/>
                    </a:ext>
                  </a:extLst>
                </a:gridCol>
                <a:gridCol w="787360">
                  <a:extLst>
                    <a:ext uri="{9D8B030D-6E8A-4147-A177-3AD203B41FA5}">
                      <a16:colId xmlns:a16="http://schemas.microsoft.com/office/drawing/2014/main" val="3561002781"/>
                    </a:ext>
                  </a:extLst>
                </a:gridCol>
                <a:gridCol w="32886">
                  <a:extLst>
                    <a:ext uri="{9D8B030D-6E8A-4147-A177-3AD203B41FA5}">
                      <a16:colId xmlns:a16="http://schemas.microsoft.com/office/drawing/2014/main" val="1919743998"/>
                    </a:ext>
                  </a:extLst>
                </a:gridCol>
                <a:gridCol w="787360">
                  <a:extLst>
                    <a:ext uri="{9D8B030D-6E8A-4147-A177-3AD203B41FA5}">
                      <a16:colId xmlns:a16="http://schemas.microsoft.com/office/drawing/2014/main" val="2423379832"/>
                    </a:ext>
                  </a:extLst>
                </a:gridCol>
                <a:gridCol w="32886">
                  <a:extLst>
                    <a:ext uri="{9D8B030D-6E8A-4147-A177-3AD203B41FA5}">
                      <a16:colId xmlns:a16="http://schemas.microsoft.com/office/drawing/2014/main" val="1420022583"/>
                    </a:ext>
                  </a:extLst>
                </a:gridCol>
                <a:gridCol w="787360">
                  <a:extLst>
                    <a:ext uri="{9D8B030D-6E8A-4147-A177-3AD203B41FA5}">
                      <a16:colId xmlns:a16="http://schemas.microsoft.com/office/drawing/2014/main" val="484360987"/>
                    </a:ext>
                  </a:extLst>
                </a:gridCol>
                <a:gridCol w="42770">
                  <a:extLst>
                    <a:ext uri="{9D8B030D-6E8A-4147-A177-3AD203B41FA5}">
                      <a16:colId xmlns:a16="http://schemas.microsoft.com/office/drawing/2014/main" val="4163375274"/>
                    </a:ext>
                  </a:extLst>
                </a:gridCol>
                <a:gridCol w="969452">
                  <a:extLst>
                    <a:ext uri="{9D8B030D-6E8A-4147-A177-3AD203B41FA5}">
                      <a16:colId xmlns:a16="http://schemas.microsoft.com/office/drawing/2014/main" val="3053929776"/>
                    </a:ext>
                  </a:extLst>
                </a:gridCol>
              </a:tblGrid>
              <a:tr h="334851">
                <a:tc>
                  <a:txBody>
                    <a:bodyPr/>
                    <a:lstStyle/>
                    <a:p>
                      <a:pPr algn="ctr" fontAlgn="ctr">
                        <a:buNone/>
                      </a:pPr>
                      <a:r>
                        <a:rPr lang="en-US" sz="1800" b="1" u="none" strike="noStrike" dirty="0">
                          <a:effectLst/>
                        </a:rPr>
                        <a:t>2022</a:t>
                      </a:r>
                      <a:endParaRPr lang="en-US" sz="1800" b="1" i="0" u="none" strike="noStrike" dirty="0">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dirty="0">
                          <a:effectLst/>
                        </a:rPr>
                        <a:t>Jan-22</a:t>
                      </a:r>
                      <a:endParaRPr lang="en-US" sz="1000" b="1" i="1" u="none" strike="noStrike" dirty="0">
                        <a:solidFill>
                          <a:srgbClr val="FF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Feb-22</a:t>
                      </a:r>
                      <a:endParaRPr lang="en-US" sz="1000" b="1" i="1" u="none" strike="noStrike">
                        <a:solidFill>
                          <a:srgbClr val="FF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Mar-22</a:t>
                      </a:r>
                      <a:endParaRPr lang="en-US" sz="1000" b="1" i="1"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Apr-22</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May-22</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Jun-22</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Jul-22</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Aug-22</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Sep-22</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Oct-22</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Nov-22</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Dec-22</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of Total</a:t>
                      </a:r>
                      <a:endParaRPr lang="en-US" sz="1000" b="1" i="0" u="none" strike="noStrike">
                        <a:solidFill>
                          <a:srgbClr val="000000"/>
                        </a:solidFill>
                        <a:effectLst/>
                        <a:latin typeface="Aptos Narrow" panose="020B0004020202020204" pitchFamily="34" charset="0"/>
                      </a:endParaRPr>
                    </a:p>
                  </a:txBody>
                  <a:tcPr marL="3743" marR="3743" marT="3743" marB="0" anchor="ctr"/>
                </a:tc>
                <a:extLst>
                  <a:ext uri="{0D108BD9-81ED-4DB2-BD59-A6C34878D82A}">
                    <a16:rowId xmlns:a16="http://schemas.microsoft.com/office/drawing/2014/main" val="3570147798"/>
                  </a:ext>
                </a:extLst>
              </a:tr>
              <a:tr h="57956">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effectLst/>
                        </a:rPr>
                        <a:t> </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effectLst/>
                        </a:rPr>
                        <a:t> </a:t>
                      </a:r>
                      <a:endParaRPr lang="en-US" sz="1000" b="1" i="1" u="none" strike="noStrike" dirty="0">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extLst>
                  <a:ext uri="{0D108BD9-81ED-4DB2-BD59-A6C34878D82A}">
                    <a16:rowId xmlns:a16="http://schemas.microsoft.com/office/drawing/2014/main" val="4185467662"/>
                  </a:ext>
                </a:extLst>
              </a:tr>
              <a:tr h="417910">
                <a:tc>
                  <a:txBody>
                    <a:bodyPr/>
                    <a:lstStyle/>
                    <a:p>
                      <a:pPr algn="ctr" fontAlgn="ctr">
                        <a:buNone/>
                      </a:pPr>
                      <a:r>
                        <a:rPr lang="en-US" sz="1000" b="1" i="1" u="none" strike="noStrike" dirty="0">
                          <a:solidFill>
                            <a:srgbClr val="FF0000"/>
                          </a:solidFill>
                          <a:effectLst/>
                        </a:rPr>
                        <a:t>Average </a:t>
                      </a:r>
                      <a:r>
                        <a:rPr lang="en-US" sz="1000" b="1" i="1" u="none" strike="noStrike" dirty="0" err="1">
                          <a:solidFill>
                            <a:srgbClr val="FF0000"/>
                          </a:solidFill>
                          <a:effectLst/>
                        </a:rPr>
                        <a:t>Temprature</a:t>
                      </a:r>
                      <a:endParaRPr lang="en-US" sz="1000" b="1" i="1" u="none" strike="noStrike" dirty="0">
                        <a:solidFill>
                          <a:srgbClr val="FF0000"/>
                        </a:solidFill>
                        <a:effectLst/>
                        <a:latin typeface="Arial" panose="020B0604020202020204" pitchFamily="34" charset="0"/>
                      </a:endParaRPr>
                    </a:p>
                  </a:txBody>
                  <a:tcPr marL="3743" marR="3743" marT="3743"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36.5</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44.5</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52.4</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59</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68.5</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75.5</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dirty="0">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80.7</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78.5</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dirty="0">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72.8</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57.7</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53.1</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40.6</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1"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 </a:t>
                      </a:r>
                      <a:endParaRPr lang="en-US" sz="1000" b="1" i="1" u="none" strike="noStrike" dirty="0">
                        <a:solidFill>
                          <a:srgbClr val="FF0000"/>
                        </a:solidFill>
                        <a:effectLst/>
                        <a:latin typeface="Aptos Narrow" panose="020B0004020202020204" pitchFamily="34" charset="0"/>
                      </a:endParaRPr>
                    </a:p>
                  </a:txBody>
                  <a:tcPr marL="3743" marR="3743" marT="3743" marB="0" anchor="ctr"/>
                </a:tc>
                <a:extLst>
                  <a:ext uri="{0D108BD9-81ED-4DB2-BD59-A6C34878D82A}">
                    <a16:rowId xmlns:a16="http://schemas.microsoft.com/office/drawing/2014/main" val="2821103503"/>
                  </a:ext>
                </a:extLst>
              </a:tr>
              <a:tr h="417910">
                <a:tc>
                  <a:txBody>
                    <a:bodyPr/>
                    <a:lstStyle/>
                    <a:p>
                      <a:pPr algn="ctr" fontAlgn="ctr">
                        <a:buNone/>
                      </a:pPr>
                      <a:r>
                        <a:rPr lang="en-US" sz="1000" b="1" u="none" strike="noStrike" dirty="0">
                          <a:solidFill>
                            <a:srgbClr val="0070C0"/>
                          </a:solidFill>
                          <a:effectLst/>
                        </a:rPr>
                        <a:t>ARWA (MG) </a:t>
                      </a:r>
                      <a:endParaRPr lang="en-US" sz="1000" b="1" i="0" u="none" strike="noStrike" dirty="0">
                        <a:solidFill>
                          <a:srgbClr val="0070C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22.158</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16.221</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16.296</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19.318</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21.802</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28.774</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29.171</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27.230</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32.769</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 </a:t>
                      </a:r>
                      <a:endParaRPr lang="en-US" sz="1000" b="1" i="0"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30.045</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22.899</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20.129</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62%</a:t>
                      </a:r>
                      <a:endParaRPr lang="en-US" sz="1000" b="1" i="0" u="none" strike="noStrike" dirty="0">
                        <a:solidFill>
                          <a:srgbClr val="0070C0"/>
                        </a:solidFill>
                        <a:effectLst/>
                        <a:latin typeface="Aptos Narrow" panose="020B0004020202020204" pitchFamily="34" charset="0"/>
                      </a:endParaRPr>
                    </a:p>
                  </a:txBody>
                  <a:tcPr marL="3743" marR="3743" marT="3743" marB="0" anchor="ctr"/>
                </a:tc>
                <a:extLst>
                  <a:ext uri="{0D108BD9-81ED-4DB2-BD59-A6C34878D82A}">
                    <a16:rowId xmlns:a16="http://schemas.microsoft.com/office/drawing/2014/main" val="3520686170"/>
                  </a:ext>
                </a:extLst>
              </a:tr>
              <a:tr h="417910">
                <a:tc>
                  <a:txBody>
                    <a:bodyPr/>
                    <a:lstStyle/>
                    <a:p>
                      <a:pPr algn="ctr" fontAlgn="ctr">
                        <a:buNone/>
                      </a:pPr>
                      <a:r>
                        <a:rPr lang="en-US" sz="1000" b="1" u="none" strike="noStrike">
                          <a:effectLst/>
                        </a:rPr>
                        <a:t>Richmond (MG)</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7.844</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6.060</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6.967</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7.417</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10.135</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11.606</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12.249</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12.424</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12.343</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effectLst/>
                        </a:rPr>
                        <a:t>9.745</a:t>
                      </a:r>
                      <a:endParaRPr lang="en-US" sz="1000" b="1" i="1" u="none" strike="noStrike" dirty="0">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effectLst/>
                        </a:rPr>
                        <a:t>6.640</a:t>
                      </a:r>
                      <a:endParaRPr lang="en-US" sz="1000" b="1" i="1" u="none" strike="noStrike" dirty="0">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effectLst/>
                        </a:rPr>
                        <a:t> </a:t>
                      </a:r>
                      <a:endParaRPr lang="en-US" sz="1000" b="1" i="0" u="none" strike="noStrike" dirty="0">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effectLst/>
                        </a:rPr>
                        <a:t>6.149</a:t>
                      </a:r>
                      <a:endParaRPr lang="en-US" sz="1000" b="1" i="1" u="none" strike="noStrike" dirty="0">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24%</a:t>
                      </a:r>
                      <a:endParaRPr lang="en-US" sz="1000" b="1" i="0" u="none" strike="noStrike">
                        <a:solidFill>
                          <a:srgbClr val="000000"/>
                        </a:solidFill>
                        <a:effectLst/>
                        <a:latin typeface="Aptos Narrow" panose="020B0004020202020204" pitchFamily="34" charset="0"/>
                      </a:endParaRPr>
                    </a:p>
                  </a:txBody>
                  <a:tcPr marL="3743" marR="3743" marT="3743" marB="0" anchor="ctr"/>
                </a:tc>
                <a:extLst>
                  <a:ext uri="{0D108BD9-81ED-4DB2-BD59-A6C34878D82A}">
                    <a16:rowId xmlns:a16="http://schemas.microsoft.com/office/drawing/2014/main" val="1025295411"/>
                  </a:ext>
                </a:extLst>
              </a:tr>
              <a:tr h="417910">
                <a:tc>
                  <a:txBody>
                    <a:bodyPr/>
                    <a:lstStyle/>
                    <a:p>
                      <a:pPr algn="ctr" fontAlgn="ctr">
                        <a:buNone/>
                      </a:pPr>
                      <a:r>
                        <a:rPr lang="en-US" sz="1000" b="1" u="none" strike="noStrike" dirty="0">
                          <a:solidFill>
                            <a:srgbClr val="FF0000"/>
                          </a:solidFill>
                          <a:effectLst/>
                        </a:rPr>
                        <a:t>A &amp; E Plant (MG)</a:t>
                      </a:r>
                      <a:endParaRPr lang="en-US" sz="1000" b="1" i="0" u="none" strike="noStrike" dirty="0">
                        <a:solidFill>
                          <a:srgbClr val="FF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0.134</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5.612</a:t>
                      </a:r>
                      <a:endParaRPr lang="en-US" sz="1000" b="1" i="1"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6.455</a:t>
                      </a:r>
                      <a:endParaRPr lang="en-US" sz="1000" b="1" i="1"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6.861</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8.586</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8.491</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9.578</a:t>
                      </a:r>
                      <a:endParaRPr lang="en-US" sz="1000" b="1" i="1"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9.448</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 </a:t>
                      </a:r>
                      <a:endParaRPr lang="en-US" sz="1000" b="1" i="0"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7.867</a:t>
                      </a:r>
                      <a:endParaRPr lang="en-US" sz="1000" b="1" i="1"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4.171</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4.611</a:t>
                      </a:r>
                      <a:endParaRPr lang="en-US" sz="1000" b="1" i="1"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4.486</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 </a:t>
                      </a:r>
                      <a:endParaRPr lang="en-US" sz="1000" b="1" i="0"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17%</a:t>
                      </a:r>
                      <a:endParaRPr lang="en-US" sz="1000" b="1" i="0" u="none" strike="noStrike" dirty="0">
                        <a:solidFill>
                          <a:srgbClr val="FF0000"/>
                        </a:solidFill>
                        <a:effectLst/>
                        <a:latin typeface="Aptos Narrow" panose="020B0004020202020204" pitchFamily="34" charset="0"/>
                      </a:endParaRPr>
                    </a:p>
                  </a:txBody>
                  <a:tcPr marL="3743" marR="3743" marT="3743" marB="0" anchor="ctr"/>
                </a:tc>
                <a:extLst>
                  <a:ext uri="{0D108BD9-81ED-4DB2-BD59-A6C34878D82A}">
                    <a16:rowId xmlns:a16="http://schemas.microsoft.com/office/drawing/2014/main" val="2392241782"/>
                  </a:ext>
                </a:extLst>
              </a:tr>
            </a:tbl>
          </a:graphicData>
        </a:graphic>
      </p:graphicFrame>
      <p:graphicFrame>
        <p:nvGraphicFramePr>
          <p:cNvPr id="6" name="Table 5">
            <a:extLst>
              <a:ext uri="{FF2B5EF4-FFF2-40B4-BE49-F238E27FC236}">
                <a16:creationId xmlns:a16="http://schemas.microsoft.com/office/drawing/2014/main" id="{72AC9E72-231A-1306-A8E3-6AFD6DD9A7A2}"/>
              </a:ext>
            </a:extLst>
          </p:cNvPr>
          <p:cNvGraphicFramePr>
            <a:graphicFrameLocks noGrp="1"/>
          </p:cNvGraphicFramePr>
          <p:nvPr>
            <p:extLst>
              <p:ext uri="{D42A27DB-BD31-4B8C-83A1-F6EECF244321}">
                <p14:modId xmlns:p14="http://schemas.microsoft.com/office/powerpoint/2010/main" val="416870828"/>
              </p:ext>
            </p:extLst>
          </p:nvPr>
        </p:nvGraphicFramePr>
        <p:xfrm>
          <a:off x="127398" y="2150771"/>
          <a:ext cx="11937201" cy="2162632"/>
        </p:xfrm>
        <a:graphic>
          <a:graphicData uri="http://schemas.openxmlformats.org/drawingml/2006/table">
            <a:tbl>
              <a:tblPr>
                <a:tableStyleId>{5C22544A-7EE6-4342-B048-85BDC9FD1C3A}</a:tableStyleId>
              </a:tblPr>
              <a:tblGrid>
                <a:gridCol w="1098797">
                  <a:extLst>
                    <a:ext uri="{9D8B030D-6E8A-4147-A177-3AD203B41FA5}">
                      <a16:colId xmlns:a16="http://schemas.microsoft.com/office/drawing/2014/main" val="3072665469"/>
                    </a:ext>
                  </a:extLst>
                </a:gridCol>
                <a:gridCol w="39567">
                  <a:extLst>
                    <a:ext uri="{9D8B030D-6E8A-4147-A177-3AD203B41FA5}">
                      <a16:colId xmlns:a16="http://schemas.microsoft.com/office/drawing/2014/main" val="2929474137"/>
                    </a:ext>
                  </a:extLst>
                </a:gridCol>
                <a:gridCol w="897889">
                  <a:extLst>
                    <a:ext uri="{9D8B030D-6E8A-4147-A177-3AD203B41FA5}">
                      <a16:colId xmlns:a16="http://schemas.microsoft.com/office/drawing/2014/main" val="337423060"/>
                    </a:ext>
                  </a:extLst>
                </a:gridCol>
                <a:gridCol w="57955">
                  <a:extLst>
                    <a:ext uri="{9D8B030D-6E8A-4147-A177-3AD203B41FA5}">
                      <a16:colId xmlns:a16="http://schemas.microsoft.com/office/drawing/2014/main" val="3571278174"/>
                    </a:ext>
                  </a:extLst>
                </a:gridCol>
                <a:gridCol w="1002209">
                  <a:extLst>
                    <a:ext uri="{9D8B030D-6E8A-4147-A177-3AD203B41FA5}">
                      <a16:colId xmlns:a16="http://schemas.microsoft.com/office/drawing/2014/main" val="6740617"/>
                    </a:ext>
                  </a:extLst>
                </a:gridCol>
                <a:gridCol w="39567">
                  <a:extLst>
                    <a:ext uri="{9D8B030D-6E8A-4147-A177-3AD203B41FA5}">
                      <a16:colId xmlns:a16="http://schemas.microsoft.com/office/drawing/2014/main" val="2251747700"/>
                    </a:ext>
                  </a:extLst>
                </a:gridCol>
                <a:gridCol w="821251">
                  <a:extLst>
                    <a:ext uri="{9D8B030D-6E8A-4147-A177-3AD203B41FA5}">
                      <a16:colId xmlns:a16="http://schemas.microsoft.com/office/drawing/2014/main" val="574629012"/>
                    </a:ext>
                  </a:extLst>
                </a:gridCol>
                <a:gridCol w="39567">
                  <a:extLst>
                    <a:ext uri="{9D8B030D-6E8A-4147-A177-3AD203B41FA5}">
                      <a16:colId xmlns:a16="http://schemas.microsoft.com/office/drawing/2014/main" val="2290308465"/>
                    </a:ext>
                  </a:extLst>
                </a:gridCol>
                <a:gridCol w="709540">
                  <a:extLst>
                    <a:ext uri="{9D8B030D-6E8A-4147-A177-3AD203B41FA5}">
                      <a16:colId xmlns:a16="http://schemas.microsoft.com/office/drawing/2014/main" val="4179165224"/>
                    </a:ext>
                  </a:extLst>
                </a:gridCol>
                <a:gridCol w="39567">
                  <a:extLst>
                    <a:ext uri="{9D8B030D-6E8A-4147-A177-3AD203B41FA5}">
                      <a16:colId xmlns:a16="http://schemas.microsoft.com/office/drawing/2014/main" val="3822118479"/>
                    </a:ext>
                  </a:extLst>
                </a:gridCol>
                <a:gridCol w="768681">
                  <a:extLst>
                    <a:ext uri="{9D8B030D-6E8A-4147-A177-3AD203B41FA5}">
                      <a16:colId xmlns:a16="http://schemas.microsoft.com/office/drawing/2014/main" val="2611058765"/>
                    </a:ext>
                  </a:extLst>
                </a:gridCol>
                <a:gridCol w="59140">
                  <a:extLst>
                    <a:ext uri="{9D8B030D-6E8A-4147-A177-3AD203B41FA5}">
                      <a16:colId xmlns:a16="http://schemas.microsoft.com/office/drawing/2014/main" val="4143353970"/>
                    </a:ext>
                  </a:extLst>
                </a:gridCol>
                <a:gridCol w="709681">
                  <a:extLst>
                    <a:ext uri="{9D8B030D-6E8A-4147-A177-3AD203B41FA5}">
                      <a16:colId xmlns:a16="http://schemas.microsoft.com/office/drawing/2014/main" val="4262915733"/>
                    </a:ext>
                  </a:extLst>
                </a:gridCol>
                <a:gridCol w="39567">
                  <a:extLst>
                    <a:ext uri="{9D8B030D-6E8A-4147-A177-3AD203B41FA5}">
                      <a16:colId xmlns:a16="http://schemas.microsoft.com/office/drawing/2014/main" val="3765101419"/>
                    </a:ext>
                  </a:extLst>
                </a:gridCol>
                <a:gridCol w="604403">
                  <a:extLst>
                    <a:ext uri="{9D8B030D-6E8A-4147-A177-3AD203B41FA5}">
                      <a16:colId xmlns:a16="http://schemas.microsoft.com/office/drawing/2014/main" val="3625552149"/>
                    </a:ext>
                  </a:extLst>
                </a:gridCol>
                <a:gridCol w="52568">
                  <a:extLst>
                    <a:ext uri="{9D8B030D-6E8A-4147-A177-3AD203B41FA5}">
                      <a16:colId xmlns:a16="http://schemas.microsoft.com/office/drawing/2014/main" val="37378702"/>
                    </a:ext>
                  </a:extLst>
                </a:gridCol>
                <a:gridCol w="676826">
                  <a:extLst>
                    <a:ext uri="{9D8B030D-6E8A-4147-A177-3AD203B41FA5}">
                      <a16:colId xmlns:a16="http://schemas.microsoft.com/office/drawing/2014/main" val="2555064534"/>
                    </a:ext>
                  </a:extLst>
                </a:gridCol>
                <a:gridCol w="65712">
                  <a:extLst>
                    <a:ext uri="{9D8B030D-6E8A-4147-A177-3AD203B41FA5}">
                      <a16:colId xmlns:a16="http://schemas.microsoft.com/office/drawing/2014/main" val="512921911"/>
                    </a:ext>
                  </a:extLst>
                </a:gridCol>
                <a:gridCol w="781964">
                  <a:extLst>
                    <a:ext uri="{9D8B030D-6E8A-4147-A177-3AD203B41FA5}">
                      <a16:colId xmlns:a16="http://schemas.microsoft.com/office/drawing/2014/main" val="4033067309"/>
                    </a:ext>
                  </a:extLst>
                </a:gridCol>
                <a:gridCol w="59140">
                  <a:extLst>
                    <a:ext uri="{9D8B030D-6E8A-4147-A177-3AD203B41FA5}">
                      <a16:colId xmlns:a16="http://schemas.microsoft.com/office/drawing/2014/main" val="3769231181"/>
                    </a:ext>
                  </a:extLst>
                </a:gridCol>
                <a:gridCol w="689967">
                  <a:extLst>
                    <a:ext uri="{9D8B030D-6E8A-4147-A177-3AD203B41FA5}">
                      <a16:colId xmlns:a16="http://schemas.microsoft.com/office/drawing/2014/main" val="124731423"/>
                    </a:ext>
                  </a:extLst>
                </a:gridCol>
                <a:gridCol w="39567">
                  <a:extLst>
                    <a:ext uri="{9D8B030D-6E8A-4147-A177-3AD203B41FA5}">
                      <a16:colId xmlns:a16="http://schemas.microsoft.com/office/drawing/2014/main" val="106217051"/>
                    </a:ext>
                  </a:extLst>
                </a:gridCol>
                <a:gridCol w="729255">
                  <a:extLst>
                    <a:ext uri="{9D8B030D-6E8A-4147-A177-3AD203B41FA5}">
                      <a16:colId xmlns:a16="http://schemas.microsoft.com/office/drawing/2014/main" val="3245657383"/>
                    </a:ext>
                  </a:extLst>
                </a:gridCol>
                <a:gridCol w="45998">
                  <a:extLst>
                    <a:ext uri="{9D8B030D-6E8A-4147-A177-3AD203B41FA5}">
                      <a16:colId xmlns:a16="http://schemas.microsoft.com/office/drawing/2014/main" val="772272087"/>
                    </a:ext>
                  </a:extLst>
                </a:gridCol>
                <a:gridCol w="709681">
                  <a:extLst>
                    <a:ext uri="{9D8B030D-6E8A-4147-A177-3AD203B41FA5}">
                      <a16:colId xmlns:a16="http://schemas.microsoft.com/office/drawing/2014/main" val="2455352317"/>
                    </a:ext>
                  </a:extLst>
                </a:gridCol>
                <a:gridCol w="59140">
                  <a:extLst>
                    <a:ext uri="{9D8B030D-6E8A-4147-A177-3AD203B41FA5}">
                      <a16:colId xmlns:a16="http://schemas.microsoft.com/office/drawing/2014/main" val="839538131"/>
                    </a:ext>
                  </a:extLst>
                </a:gridCol>
                <a:gridCol w="1100002">
                  <a:extLst>
                    <a:ext uri="{9D8B030D-6E8A-4147-A177-3AD203B41FA5}">
                      <a16:colId xmlns:a16="http://schemas.microsoft.com/office/drawing/2014/main" val="2957948467"/>
                    </a:ext>
                  </a:extLst>
                </a:gridCol>
              </a:tblGrid>
              <a:tr h="501919">
                <a:tc>
                  <a:txBody>
                    <a:bodyPr/>
                    <a:lstStyle/>
                    <a:p>
                      <a:pPr algn="ctr" fontAlgn="ctr">
                        <a:buNone/>
                      </a:pPr>
                      <a:r>
                        <a:rPr lang="en-US" sz="1800" b="1" u="none" strike="noStrike" dirty="0">
                          <a:effectLst/>
                        </a:rPr>
                        <a:t>2021</a:t>
                      </a:r>
                      <a:endParaRPr lang="en-US" sz="1800" b="1" i="0" u="none" strike="noStrike" dirty="0">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dirty="0">
                          <a:effectLst/>
                        </a:rPr>
                        <a:t>Jan-21</a:t>
                      </a:r>
                      <a:endParaRPr lang="en-US" sz="1000" b="1" i="1" u="none" strike="noStrike" dirty="0">
                        <a:solidFill>
                          <a:srgbClr val="FF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dirty="0">
                          <a:effectLst/>
                        </a:rPr>
                        <a:t>Feb-21</a:t>
                      </a:r>
                      <a:endParaRPr lang="en-US" sz="1000" b="1" i="1" u="none" strike="noStrike" dirty="0">
                        <a:solidFill>
                          <a:srgbClr val="FF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dirty="0">
                          <a:effectLst/>
                        </a:rPr>
                        <a:t> </a:t>
                      </a:r>
                      <a:endParaRPr lang="en-US" sz="1000" b="1" i="0" u="none" strike="noStrike" dirty="0">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Mar-21</a:t>
                      </a:r>
                      <a:endParaRPr lang="en-US" sz="10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dirty="0">
                          <a:effectLst/>
                        </a:rPr>
                        <a:t>Apr-21</a:t>
                      </a:r>
                      <a:endParaRPr lang="en-US" sz="1000" b="1" i="1" u="none" strike="noStrike" dirty="0">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May-21</a:t>
                      </a:r>
                      <a:endParaRPr lang="en-US" sz="10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Jun-21</a:t>
                      </a:r>
                      <a:endParaRPr lang="en-US" sz="10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Jul-21</a:t>
                      </a:r>
                      <a:endParaRPr lang="en-US" sz="10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Aug-21</a:t>
                      </a:r>
                      <a:endParaRPr lang="en-US" sz="10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Sep-21</a:t>
                      </a:r>
                      <a:endParaRPr lang="en-US" sz="10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Oct-21</a:t>
                      </a:r>
                      <a:endParaRPr lang="en-US" sz="10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Nov-21</a:t>
                      </a:r>
                      <a:endParaRPr lang="en-US" sz="10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dirty="0">
                          <a:effectLst/>
                        </a:rPr>
                        <a:t>Dec-21</a:t>
                      </a:r>
                      <a:endParaRPr lang="en-US" sz="1000" b="1" i="1" u="none" strike="noStrike" dirty="0">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of Total</a:t>
                      </a:r>
                      <a:endParaRPr lang="en-US" sz="1000" b="1" i="0" u="none" strike="noStrike">
                        <a:solidFill>
                          <a:srgbClr val="000000"/>
                        </a:solidFill>
                        <a:effectLst/>
                        <a:latin typeface="Aptos Narrow" panose="020B0004020202020204" pitchFamily="34" charset="0"/>
                      </a:endParaRPr>
                    </a:p>
                  </a:txBody>
                  <a:tcPr marL="6687" marR="6687" marT="6687" marB="0" anchor="ctr"/>
                </a:tc>
                <a:extLst>
                  <a:ext uri="{0D108BD9-81ED-4DB2-BD59-A6C34878D82A}">
                    <a16:rowId xmlns:a16="http://schemas.microsoft.com/office/drawing/2014/main" val="2283854968"/>
                  </a:ext>
                </a:extLst>
              </a:tr>
              <a:tr h="165205">
                <a:tc>
                  <a:txBody>
                    <a:bodyPr/>
                    <a:lstStyle/>
                    <a:p>
                      <a:pPr algn="ctr" fontAlgn="ctr">
                        <a:buNone/>
                      </a:pPr>
                      <a:r>
                        <a:rPr lang="en-US" sz="1000" b="1" u="none" strike="noStrike" dirty="0">
                          <a:effectLst/>
                        </a:rPr>
                        <a:t> </a:t>
                      </a:r>
                      <a:endParaRPr lang="en-US" sz="1000" b="1" i="0" u="none" strike="noStrike" dirty="0">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effectLst/>
                        </a:rPr>
                        <a:t> </a:t>
                      </a:r>
                      <a:endParaRPr lang="en-US" sz="1000" b="1" i="1" u="none" strike="noStrike" dirty="0">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extLst>
                  <a:ext uri="{0D108BD9-81ED-4DB2-BD59-A6C34878D82A}">
                    <a16:rowId xmlns:a16="http://schemas.microsoft.com/office/drawing/2014/main" val="515065443"/>
                  </a:ext>
                </a:extLst>
              </a:tr>
              <a:tr h="373877">
                <a:tc>
                  <a:txBody>
                    <a:bodyPr/>
                    <a:lstStyle/>
                    <a:p>
                      <a:pPr algn="ctr" fontAlgn="ctr">
                        <a:buNone/>
                      </a:pPr>
                      <a:r>
                        <a:rPr lang="en-US" sz="1000" b="1" i="1" u="none" strike="noStrike" dirty="0">
                          <a:solidFill>
                            <a:srgbClr val="FF0000"/>
                          </a:solidFill>
                          <a:effectLst/>
                        </a:rPr>
                        <a:t>Average </a:t>
                      </a:r>
                      <a:r>
                        <a:rPr lang="en-US" sz="1000" b="1" i="1" u="none" strike="noStrike" dirty="0" err="1">
                          <a:solidFill>
                            <a:srgbClr val="FF0000"/>
                          </a:solidFill>
                          <a:effectLst/>
                        </a:rPr>
                        <a:t>Temprature</a:t>
                      </a:r>
                      <a:endParaRPr lang="en-US" sz="1000" b="1" i="1" u="none" strike="noStrike" dirty="0">
                        <a:solidFill>
                          <a:srgbClr val="FF0000"/>
                        </a:solidFill>
                        <a:effectLst/>
                        <a:latin typeface="Arial" panose="020B0604020202020204" pitchFamily="34" charset="0"/>
                      </a:endParaRPr>
                    </a:p>
                  </a:txBody>
                  <a:tcPr marL="6687" marR="6687" marT="6687"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39</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38.6</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dirty="0">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51.3</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dirty="0">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58.9</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65.9</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dirty="0">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76.1</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dirty="0">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79.5</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79.9</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72.6</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a:solidFill>
                            <a:srgbClr val="FF0000"/>
                          </a:solidFill>
                          <a:effectLst/>
                        </a:rPr>
                        <a:t>65.9</a:t>
                      </a:r>
                      <a:endParaRPr lang="en-US" sz="1000" b="1" i="1" u="none" strike="noStrike">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47.7</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48.9</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i="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i="1" u="none" strike="noStrike" dirty="0">
                          <a:effectLst/>
                        </a:rPr>
                        <a:t> </a:t>
                      </a:r>
                      <a:endParaRPr lang="en-US" sz="1000" b="1" i="1" u="none" strike="noStrike" dirty="0">
                        <a:solidFill>
                          <a:srgbClr val="EE0000"/>
                        </a:solidFill>
                        <a:effectLst/>
                        <a:latin typeface="Aptos Narrow" panose="020B0004020202020204" pitchFamily="34" charset="0"/>
                      </a:endParaRPr>
                    </a:p>
                  </a:txBody>
                  <a:tcPr marL="6687" marR="6687" marT="6687" marB="0" anchor="ctr"/>
                </a:tc>
                <a:extLst>
                  <a:ext uri="{0D108BD9-81ED-4DB2-BD59-A6C34878D82A}">
                    <a16:rowId xmlns:a16="http://schemas.microsoft.com/office/drawing/2014/main" val="4166595357"/>
                  </a:ext>
                </a:extLst>
              </a:tr>
              <a:tr h="373877">
                <a:tc>
                  <a:txBody>
                    <a:bodyPr/>
                    <a:lstStyle/>
                    <a:p>
                      <a:pPr algn="ctr" fontAlgn="ctr">
                        <a:buNone/>
                      </a:pPr>
                      <a:r>
                        <a:rPr lang="en-US" sz="1000" b="1" u="none" strike="noStrike" dirty="0">
                          <a:solidFill>
                            <a:srgbClr val="0070C0"/>
                          </a:solidFill>
                          <a:effectLst/>
                        </a:rPr>
                        <a:t>ARWA (MG) </a:t>
                      </a:r>
                      <a:endParaRPr lang="en-US" sz="1000" b="1" i="0" u="none" strike="noStrike" dirty="0">
                        <a:solidFill>
                          <a:srgbClr val="0070C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21.720</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21.200</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21.837</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21.809</a:t>
                      </a:r>
                      <a:endParaRPr lang="en-US" sz="1000" b="1" i="1"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29.292</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31.292</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29.949</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26.911</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26.599</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 </a:t>
                      </a:r>
                      <a:endParaRPr lang="en-US" sz="1000" b="1" i="0"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26.557</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18.063</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 </a:t>
                      </a:r>
                      <a:endParaRPr lang="en-US" sz="1000" b="1" i="0"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21.986</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66%</a:t>
                      </a:r>
                      <a:endParaRPr lang="en-US" sz="1000" b="1" i="0" u="none" strike="noStrike" dirty="0">
                        <a:solidFill>
                          <a:srgbClr val="0070C0"/>
                        </a:solidFill>
                        <a:effectLst/>
                        <a:latin typeface="Aptos Narrow" panose="020B0004020202020204" pitchFamily="34" charset="0"/>
                      </a:endParaRPr>
                    </a:p>
                  </a:txBody>
                  <a:tcPr marL="6687" marR="6687" marT="6687" marB="0" anchor="ctr"/>
                </a:tc>
                <a:extLst>
                  <a:ext uri="{0D108BD9-81ED-4DB2-BD59-A6C34878D82A}">
                    <a16:rowId xmlns:a16="http://schemas.microsoft.com/office/drawing/2014/main" val="2837072355"/>
                  </a:ext>
                </a:extLst>
              </a:tr>
              <a:tr h="373877">
                <a:tc>
                  <a:txBody>
                    <a:bodyPr/>
                    <a:lstStyle/>
                    <a:p>
                      <a:pPr algn="ctr" fontAlgn="ctr">
                        <a:buNone/>
                      </a:pPr>
                      <a:r>
                        <a:rPr lang="en-US" sz="1000" b="1" u="none" strike="noStrike">
                          <a:effectLst/>
                        </a:rPr>
                        <a:t>Richmond (MG)</a:t>
                      </a:r>
                      <a:endParaRPr lang="en-US" sz="10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6.565</a:t>
                      </a:r>
                      <a:endParaRPr lang="en-US" sz="1000" b="1" i="1"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5.528</a:t>
                      </a:r>
                      <a:endParaRPr lang="en-US" sz="1000" b="1" i="1"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effectLst/>
                        </a:rPr>
                        <a:t>6.472</a:t>
                      </a:r>
                      <a:endParaRPr lang="en-US" sz="1000" b="1" i="1" u="none" strike="noStrike" dirty="0">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effectLst/>
                        </a:rPr>
                        <a:t>7.759</a:t>
                      </a:r>
                      <a:endParaRPr lang="en-US" sz="1000" b="1" i="1" u="none" strike="noStrike" dirty="0">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effectLst/>
                        </a:rPr>
                        <a:t>11.528</a:t>
                      </a:r>
                      <a:endParaRPr lang="en-US" sz="1000" b="1" i="1" u="none" strike="noStrike" dirty="0">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effectLst/>
                        </a:rPr>
                        <a:t>11.848</a:t>
                      </a:r>
                      <a:endParaRPr lang="en-US" sz="1000" b="1" i="1" u="none" strike="noStrike" dirty="0">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effectLst/>
                        </a:rPr>
                        <a:t> </a:t>
                      </a:r>
                      <a:endParaRPr lang="en-US" sz="1000" b="1" i="0" u="none" strike="noStrike" dirty="0">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effectLst/>
                        </a:rPr>
                        <a:t>13.242</a:t>
                      </a:r>
                      <a:endParaRPr lang="en-US" sz="1000" b="1" i="1" u="none" strike="noStrike" dirty="0">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effectLst/>
                        </a:rPr>
                        <a:t>11.589</a:t>
                      </a:r>
                      <a:endParaRPr lang="en-US" sz="1000" b="1" i="1" u="none" strike="noStrike" dirty="0">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effectLst/>
                        </a:rPr>
                        <a:t>11.619</a:t>
                      </a:r>
                      <a:endParaRPr lang="en-US" sz="1000" b="1" i="1" u="none" strike="noStrike" dirty="0">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effectLst/>
                        </a:rPr>
                        <a:t>9.925</a:t>
                      </a:r>
                      <a:endParaRPr lang="en-US" sz="1000" b="1" i="1" u="none" strike="noStrike" dirty="0">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effectLst/>
                        </a:rPr>
                        <a:t>6.833</a:t>
                      </a:r>
                      <a:endParaRPr lang="en-US" sz="1000" b="1" i="1" u="none" strike="noStrike" dirty="0">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effectLst/>
                        </a:rPr>
                        <a:t>6.830</a:t>
                      </a:r>
                      <a:endParaRPr lang="en-US" sz="1000" b="1" i="1" u="none" strike="noStrike" dirty="0">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effectLst/>
                        </a:rPr>
                        <a:t>25%</a:t>
                      </a:r>
                      <a:endParaRPr lang="en-US" sz="1000" b="1" i="0" u="none" strike="noStrike" dirty="0">
                        <a:solidFill>
                          <a:srgbClr val="000000"/>
                        </a:solidFill>
                        <a:effectLst/>
                        <a:latin typeface="Aptos Narrow" panose="020B0004020202020204" pitchFamily="34" charset="0"/>
                      </a:endParaRPr>
                    </a:p>
                  </a:txBody>
                  <a:tcPr marL="6687" marR="6687" marT="6687" marB="0" anchor="ctr"/>
                </a:tc>
                <a:extLst>
                  <a:ext uri="{0D108BD9-81ED-4DB2-BD59-A6C34878D82A}">
                    <a16:rowId xmlns:a16="http://schemas.microsoft.com/office/drawing/2014/main" val="2126105482"/>
                  </a:ext>
                </a:extLst>
              </a:tr>
              <a:tr h="373877">
                <a:tc>
                  <a:txBody>
                    <a:bodyPr/>
                    <a:lstStyle/>
                    <a:p>
                      <a:pPr algn="ctr" fontAlgn="ctr">
                        <a:buNone/>
                      </a:pPr>
                      <a:r>
                        <a:rPr lang="en-US" sz="1000" b="1" u="none" strike="noStrike">
                          <a:solidFill>
                            <a:srgbClr val="FF0000"/>
                          </a:solidFill>
                          <a:effectLst/>
                        </a:rPr>
                        <a:t>A &amp; E Plant (MG)</a:t>
                      </a:r>
                      <a:endParaRPr lang="en-US" sz="1000" b="1" i="0" u="none" strike="noStrike">
                        <a:solidFill>
                          <a:srgbClr val="FF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0.000</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0.000</a:t>
                      </a:r>
                      <a:endParaRPr lang="en-US" sz="1000" b="1" i="1"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0.000</a:t>
                      </a:r>
                      <a:endParaRPr lang="en-US" sz="1000" b="1" i="1"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3.306</a:t>
                      </a:r>
                      <a:endParaRPr lang="en-US" sz="1000" b="1" i="1"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7.179</a:t>
                      </a:r>
                      <a:endParaRPr lang="en-US" sz="1000" b="1" i="1"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7.278</a:t>
                      </a:r>
                      <a:endParaRPr lang="en-US" sz="1000" b="1" i="1"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7.683</a:t>
                      </a:r>
                      <a:endParaRPr lang="en-US" sz="1000" b="1" i="1"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7.769</a:t>
                      </a:r>
                      <a:endParaRPr lang="en-US" sz="1000" b="1" i="1"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8.328</a:t>
                      </a:r>
                      <a:endParaRPr lang="en-US" sz="1000" b="1" i="1"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7.688</a:t>
                      </a:r>
                      <a:endParaRPr lang="en-US" sz="1000" b="1" i="1"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7.357</a:t>
                      </a:r>
                      <a:endParaRPr lang="en-US" sz="1000" b="1" i="1"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0.000</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13%</a:t>
                      </a:r>
                      <a:endParaRPr lang="en-US" sz="1000" b="1" i="0" u="none" strike="noStrike" dirty="0">
                        <a:solidFill>
                          <a:srgbClr val="FF0000"/>
                        </a:solidFill>
                        <a:effectLst/>
                        <a:latin typeface="Aptos Narrow" panose="020B0004020202020204" pitchFamily="34" charset="0"/>
                      </a:endParaRPr>
                    </a:p>
                  </a:txBody>
                  <a:tcPr marL="6687" marR="6687" marT="6687" marB="0" anchor="ctr"/>
                </a:tc>
                <a:extLst>
                  <a:ext uri="{0D108BD9-81ED-4DB2-BD59-A6C34878D82A}">
                    <a16:rowId xmlns:a16="http://schemas.microsoft.com/office/drawing/2014/main" val="964582489"/>
                  </a:ext>
                </a:extLst>
              </a:tr>
            </a:tbl>
          </a:graphicData>
        </a:graphic>
      </p:graphicFrame>
      <p:graphicFrame>
        <p:nvGraphicFramePr>
          <p:cNvPr id="7" name="Table 6">
            <a:extLst>
              <a:ext uri="{FF2B5EF4-FFF2-40B4-BE49-F238E27FC236}">
                <a16:creationId xmlns:a16="http://schemas.microsoft.com/office/drawing/2014/main" id="{DA6A7006-050D-EF38-896D-DC4F42F04C85}"/>
              </a:ext>
            </a:extLst>
          </p:cNvPr>
          <p:cNvGraphicFramePr>
            <a:graphicFrameLocks noGrp="1"/>
          </p:cNvGraphicFramePr>
          <p:nvPr>
            <p:extLst>
              <p:ext uri="{D42A27DB-BD31-4B8C-83A1-F6EECF244321}">
                <p14:modId xmlns:p14="http://schemas.microsoft.com/office/powerpoint/2010/main" val="4187436994"/>
              </p:ext>
            </p:extLst>
          </p:nvPr>
        </p:nvGraphicFramePr>
        <p:xfrm>
          <a:off x="127398" y="85550"/>
          <a:ext cx="11937201" cy="2000827"/>
        </p:xfrm>
        <a:graphic>
          <a:graphicData uri="http://schemas.openxmlformats.org/drawingml/2006/table">
            <a:tbl>
              <a:tblPr>
                <a:tableStyleId>{5C22544A-7EE6-4342-B048-85BDC9FD1C3A}</a:tableStyleId>
              </a:tblPr>
              <a:tblGrid>
                <a:gridCol w="1589356">
                  <a:extLst>
                    <a:ext uri="{9D8B030D-6E8A-4147-A177-3AD203B41FA5}">
                      <a16:colId xmlns:a16="http://schemas.microsoft.com/office/drawing/2014/main" val="1204995021"/>
                    </a:ext>
                  </a:extLst>
                </a:gridCol>
                <a:gridCol w="217785">
                  <a:extLst>
                    <a:ext uri="{9D8B030D-6E8A-4147-A177-3AD203B41FA5}">
                      <a16:colId xmlns:a16="http://schemas.microsoft.com/office/drawing/2014/main" val="2678073626"/>
                    </a:ext>
                  </a:extLst>
                </a:gridCol>
                <a:gridCol w="716510">
                  <a:extLst>
                    <a:ext uri="{9D8B030D-6E8A-4147-A177-3AD203B41FA5}">
                      <a16:colId xmlns:a16="http://schemas.microsoft.com/office/drawing/2014/main" val="640797141"/>
                    </a:ext>
                  </a:extLst>
                </a:gridCol>
                <a:gridCol w="53978">
                  <a:extLst>
                    <a:ext uri="{9D8B030D-6E8A-4147-A177-3AD203B41FA5}">
                      <a16:colId xmlns:a16="http://schemas.microsoft.com/office/drawing/2014/main" val="1143676004"/>
                    </a:ext>
                  </a:extLst>
                </a:gridCol>
                <a:gridCol w="716510">
                  <a:extLst>
                    <a:ext uri="{9D8B030D-6E8A-4147-A177-3AD203B41FA5}">
                      <a16:colId xmlns:a16="http://schemas.microsoft.com/office/drawing/2014/main" val="2935202218"/>
                    </a:ext>
                  </a:extLst>
                </a:gridCol>
                <a:gridCol w="53978">
                  <a:extLst>
                    <a:ext uri="{9D8B030D-6E8A-4147-A177-3AD203B41FA5}">
                      <a16:colId xmlns:a16="http://schemas.microsoft.com/office/drawing/2014/main" val="4243665487"/>
                    </a:ext>
                  </a:extLst>
                </a:gridCol>
                <a:gridCol w="716510">
                  <a:extLst>
                    <a:ext uri="{9D8B030D-6E8A-4147-A177-3AD203B41FA5}">
                      <a16:colId xmlns:a16="http://schemas.microsoft.com/office/drawing/2014/main" val="3737966872"/>
                    </a:ext>
                  </a:extLst>
                </a:gridCol>
                <a:gridCol w="53978">
                  <a:extLst>
                    <a:ext uri="{9D8B030D-6E8A-4147-A177-3AD203B41FA5}">
                      <a16:colId xmlns:a16="http://schemas.microsoft.com/office/drawing/2014/main" val="4000538299"/>
                    </a:ext>
                  </a:extLst>
                </a:gridCol>
                <a:gridCol w="716510">
                  <a:extLst>
                    <a:ext uri="{9D8B030D-6E8A-4147-A177-3AD203B41FA5}">
                      <a16:colId xmlns:a16="http://schemas.microsoft.com/office/drawing/2014/main" val="682722308"/>
                    </a:ext>
                  </a:extLst>
                </a:gridCol>
                <a:gridCol w="53978">
                  <a:extLst>
                    <a:ext uri="{9D8B030D-6E8A-4147-A177-3AD203B41FA5}">
                      <a16:colId xmlns:a16="http://schemas.microsoft.com/office/drawing/2014/main" val="1864433588"/>
                    </a:ext>
                  </a:extLst>
                </a:gridCol>
                <a:gridCol w="716510">
                  <a:extLst>
                    <a:ext uri="{9D8B030D-6E8A-4147-A177-3AD203B41FA5}">
                      <a16:colId xmlns:a16="http://schemas.microsoft.com/office/drawing/2014/main" val="2435161785"/>
                    </a:ext>
                  </a:extLst>
                </a:gridCol>
                <a:gridCol w="53978">
                  <a:extLst>
                    <a:ext uri="{9D8B030D-6E8A-4147-A177-3AD203B41FA5}">
                      <a16:colId xmlns:a16="http://schemas.microsoft.com/office/drawing/2014/main" val="3792616051"/>
                    </a:ext>
                  </a:extLst>
                </a:gridCol>
                <a:gridCol w="716510">
                  <a:extLst>
                    <a:ext uri="{9D8B030D-6E8A-4147-A177-3AD203B41FA5}">
                      <a16:colId xmlns:a16="http://schemas.microsoft.com/office/drawing/2014/main" val="3107780930"/>
                    </a:ext>
                  </a:extLst>
                </a:gridCol>
                <a:gridCol w="53978">
                  <a:extLst>
                    <a:ext uri="{9D8B030D-6E8A-4147-A177-3AD203B41FA5}">
                      <a16:colId xmlns:a16="http://schemas.microsoft.com/office/drawing/2014/main" val="1319260135"/>
                    </a:ext>
                  </a:extLst>
                </a:gridCol>
                <a:gridCol w="716510">
                  <a:extLst>
                    <a:ext uri="{9D8B030D-6E8A-4147-A177-3AD203B41FA5}">
                      <a16:colId xmlns:a16="http://schemas.microsoft.com/office/drawing/2014/main" val="914970669"/>
                    </a:ext>
                  </a:extLst>
                </a:gridCol>
                <a:gridCol w="53978">
                  <a:extLst>
                    <a:ext uri="{9D8B030D-6E8A-4147-A177-3AD203B41FA5}">
                      <a16:colId xmlns:a16="http://schemas.microsoft.com/office/drawing/2014/main" val="3059149594"/>
                    </a:ext>
                  </a:extLst>
                </a:gridCol>
                <a:gridCol w="716510">
                  <a:extLst>
                    <a:ext uri="{9D8B030D-6E8A-4147-A177-3AD203B41FA5}">
                      <a16:colId xmlns:a16="http://schemas.microsoft.com/office/drawing/2014/main" val="542711111"/>
                    </a:ext>
                  </a:extLst>
                </a:gridCol>
                <a:gridCol w="53978">
                  <a:extLst>
                    <a:ext uri="{9D8B030D-6E8A-4147-A177-3AD203B41FA5}">
                      <a16:colId xmlns:a16="http://schemas.microsoft.com/office/drawing/2014/main" val="4060483464"/>
                    </a:ext>
                  </a:extLst>
                </a:gridCol>
                <a:gridCol w="716510">
                  <a:extLst>
                    <a:ext uri="{9D8B030D-6E8A-4147-A177-3AD203B41FA5}">
                      <a16:colId xmlns:a16="http://schemas.microsoft.com/office/drawing/2014/main" val="2901634921"/>
                    </a:ext>
                  </a:extLst>
                </a:gridCol>
                <a:gridCol w="53978">
                  <a:extLst>
                    <a:ext uri="{9D8B030D-6E8A-4147-A177-3AD203B41FA5}">
                      <a16:colId xmlns:a16="http://schemas.microsoft.com/office/drawing/2014/main" val="3405608548"/>
                    </a:ext>
                  </a:extLst>
                </a:gridCol>
                <a:gridCol w="716510">
                  <a:extLst>
                    <a:ext uri="{9D8B030D-6E8A-4147-A177-3AD203B41FA5}">
                      <a16:colId xmlns:a16="http://schemas.microsoft.com/office/drawing/2014/main" val="494335833"/>
                    </a:ext>
                  </a:extLst>
                </a:gridCol>
                <a:gridCol w="53978">
                  <a:extLst>
                    <a:ext uri="{9D8B030D-6E8A-4147-A177-3AD203B41FA5}">
                      <a16:colId xmlns:a16="http://schemas.microsoft.com/office/drawing/2014/main" val="2674041297"/>
                    </a:ext>
                  </a:extLst>
                </a:gridCol>
                <a:gridCol w="716510">
                  <a:extLst>
                    <a:ext uri="{9D8B030D-6E8A-4147-A177-3AD203B41FA5}">
                      <a16:colId xmlns:a16="http://schemas.microsoft.com/office/drawing/2014/main" val="1311509351"/>
                    </a:ext>
                  </a:extLst>
                </a:gridCol>
                <a:gridCol w="53978">
                  <a:extLst>
                    <a:ext uri="{9D8B030D-6E8A-4147-A177-3AD203B41FA5}">
                      <a16:colId xmlns:a16="http://schemas.microsoft.com/office/drawing/2014/main" val="2859498274"/>
                    </a:ext>
                  </a:extLst>
                </a:gridCol>
                <a:gridCol w="716510">
                  <a:extLst>
                    <a:ext uri="{9D8B030D-6E8A-4147-A177-3AD203B41FA5}">
                      <a16:colId xmlns:a16="http://schemas.microsoft.com/office/drawing/2014/main" val="1005644690"/>
                    </a:ext>
                  </a:extLst>
                </a:gridCol>
                <a:gridCol w="53978">
                  <a:extLst>
                    <a:ext uri="{9D8B030D-6E8A-4147-A177-3AD203B41FA5}">
                      <a16:colId xmlns:a16="http://schemas.microsoft.com/office/drawing/2014/main" val="3704274310"/>
                    </a:ext>
                  </a:extLst>
                </a:gridCol>
                <a:gridCol w="884204">
                  <a:extLst>
                    <a:ext uri="{9D8B030D-6E8A-4147-A177-3AD203B41FA5}">
                      <a16:colId xmlns:a16="http://schemas.microsoft.com/office/drawing/2014/main" val="3256439676"/>
                    </a:ext>
                  </a:extLst>
                </a:gridCol>
              </a:tblGrid>
              <a:tr h="364019">
                <a:tc>
                  <a:txBody>
                    <a:bodyPr/>
                    <a:lstStyle/>
                    <a:p>
                      <a:pPr algn="ctr" fontAlgn="ctr">
                        <a:buNone/>
                      </a:pPr>
                      <a:r>
                        <a:rPr lang="en-US" sz="1800" b="1" u="none" strike="noStrike" dirty="0">
                          <a:effectLst/>
                        </a:rPr>
                        <a:t>2020</a:t>
                      </a:r>
                      <a:endParaRPr lang="en-US" sz="1800" b="1" i="0" u="none" strike="noStrike" dirty="0">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Jan-20</a:t>
                      </a:r>
                      <a:endParaRPr lang="en-US" sz="900" b="1" i="1" u="none" strike="noStrike">
                        <a:solidFill>
                          <a:srgbClr val="FF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Feb-20</a:t>
                      </a:r>
                      <a:endParaRPr lang="en-US" sz="900" b="1" i="1" u="none" strike="noStrike">
                        <a:solidFill>
                          <a:srgbClr val="FF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Mar-20</a:t>
                      </a:r>
                      <a:endParaRPr lang="en-US" sz="9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Apr-20</a:t>
                      </a:r>
                      <a:endParaRPr lang="en-US" sz="9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May-20</a:t>
                      </a:r>
                      <a:endParaRPr lang="en-US" sz="9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Jun-20</a:t>
                      </a:r>
                      <a:endParaRPr lang="en-US" sz="9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Jul-20</a:t>
                      </a:r>
                      <a:endParaRPr lang="en-US" sz="9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Aug-20</a:t>
                      </a:r>
                      <a:endParaRPr lang="en-US" sz="9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Sep-20</a:t>
                      </a:r>
                      <a:endParaRPr lang="en-US" sz="9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Oct-20</a:t>
                      </a:r>
                      <a:endParaRPr lang="en-US" sz="9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Nov-20</a:t>
                      </a:r>
                      <a:endParaRPr lang="en-US" sz="9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900" b="1" u="none" strike="noStrike">
                          <a:effectLst/>
                        </a:rPr>
                        <a:t>Dec-20</a:t>
                      </a:r>
                      <a:endParaRPr lang="en-US" sz="900" b="1" i="1" u="none" strike="noStrike">
                        <a:solidFill>
                          <a:srgbClr val="EE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of Total</a:t>
                      </a:r>
                      <a:endParaRPr lang="en-US" sz="1000" b="1" i="0" u="none" strike="noStrike">
                        <a:solidFill>
                          <a:srgbClr val="000000"/>
                        </a:solidFill>
                        <a:effectLst/>
                        <a:latin typeface="Aptos Narrow" panose="020B0004020202020204" pitchFamily="34" charset="0"/>
                      </a:endParaRPr>
                    </a:p>
                  </a:txBody>
                  <a:tcPr marL="6687" marR="6687" marT="6687" marB="0" anchor="ctr"/>
                </a:tc>
                <a:extLst>
                  <a:ext uri="{0D108BD9-81ED-4DB2-BD59-A6C34878D82A}">
                    <a16:rowId xmlns:a16="http://schemas.microsoft.com/office/drawing/2014/main" val="4170417774"/>
                  </a:ext>
                </a:extLst>
              </a:tr>
              <a:tr h="180732">
                <a:tc>
                  <a:txBody>
                    <a:bodyPr/>
                    <a:lstStyle/>
                    <a:p>
                      <a:pPr algn="ctr" fontAlgn="ctr">
                        <a:buNone/>
                      </a:pPr>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extLst>
                  <a:ext uri="{0D108BD9-81ED-4DB2-BD59-A6C34878D82A}">
                    <a16:rowId xmlns:a16="http://schemas.microsoft.com/office/drawing/2014/main" val="4073835970"/>
                  </a:ext>
                </a:extLst>
              </a:tr>
              <a:tr h="364019">
                <a:tc>
                  <a:txBody>
                    <a:bodyPr/>
                    <a:lstStyle/>
                    <a:p>
                      <a:pPr algn="ctr" fontAlgn="ctr">
                        <a:buNone/>
                      </a:pPr>
                      <a:r>
                        <a:rPr lang="en-US" sz="900" b="1" i="1" u="none" strike="noStrike" dirty="0">
                          <a:solidFill>
                            <a:srgbClr val="FF0000"/>
                          </a:solidFill>
                          <a:effectLst/>
                        </a:rPr>
                        <a:t>Average </a:t>
                      </a:r>
                      <a:r>
                        <a:rPr lang="en-US" sz="900" b="1" i="1" u="none" strike="noStrike" dirty="0" err="1">
                          <a:solidFill>
                            <a:srgbClr val="FF0000"/>
                          </a:solidFill>
                          <a:effectLst/>
                        </a:rPr>
                        <a:t>Temprature</a:t>
                      </a:r>
                      <a:endParaRPr lang="en-US" sz="900" b="1" i="1" u="none" strike="noStrike" dirty="0">
                        <a:solidFill>
                          <a:srgbClr val="FF0000"/>
                        </a:solidFill>
                        <a:effectLst/>
                        <a:latin typeface="Arial" panose="020B0604020202020204" pitchFamily="34" charset="0"/>
                      </a:endParaRPr>
                    </a:p>
                  </a:txBody>
                  <a:tcPr marL="6687" marR="6687" marT="6687" marB="0" anchor="ctr"/>
                </a:tc>
                <a:tc>
                  <a:txBody>
                    <a:bodyPr/>
                    <a:lstStyle/>
                    <a:p>
                      <a:pPr algn="ctr" fontAlgn="ctr">
                        <a:buNone/>
                      </a:pP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i="1" u="none" strike="noStrike" dirty="0">
                          <a:solidFill>
                            <a:srgbClr val="FF0000"/>
                          </a:solidFill>
                          <a:effectLst/>
                        </a:rPr>
                        <a:t>43.2</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45</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54.8</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56.9</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63.8</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75.3</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82.9</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79.2</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dirty="0">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69.7</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62.3</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54.6</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l" fontAlgn="b">
                        <a:buNone/>
                      </a:pPr>
                      <a:endParaRPr lang="en-US" sz="1000" b="1" i="1" u="none" strike="noStrike" dirty="0">
                        <a:solidFill>
                          <a:srgbClr val="FF0000"/>
                        </a:solidFill>
                        <a:effectLst/>
                        <a:latin typeface="Aptos Narrow" panose="020B0004020202020204" pitchFamily="34" charset="0"/>
                      </a:endParaRPr>
                    </a:p>
                  </a:txBody>
                  <a:tcPr marL="6687" marR="6687" marT="6687" marB="0" anchor="b"/>
                </a:tc>
                <a:tc>
                  <a:txBody>
                    <a:bodyPr/>
                    <a:lstStyle/>
                    <a:p>
                      <a:pPr algn="ctr" fontAlgn="ctr">
                        <a:buNone/>
                      </a:pPr>
                      <a:r>
                        <a:rPr lang="en-US" sz="1000" b="1" i="1" u="none" strike="noStrike" dirty="0">
                          <a:solidFill>
                            <a:srgbClr val="FF0000"/>
                          </a:solidFill>
                          <a:effectLst/>
                        </a:rPr>
                        <a:t>41.3</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1"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 </a:t>
                      </a:r>
                      <a:endParaRPr lang="en-US" sz="1000" b="1" i="1" u="none" strike="noStrike" dirty="0">
                        <a:solidFill>
                          <a:srgbClr val="FF0000"/>
                        </a:solidFill>
                        <a:effectLst/>
                        <a:latin typeface="Aptos Narrow" panose="020B0004020202020204" pitchFamily="34" charset="0"/>
                      </a:endParaRPr>
                    </a:p>
                  </a:txBody>
                  <a:tcPr marL="6687" marR="6687" marT="6687" marB="0" anchor="ctr"/>
                </a:tc>
                <a:extLst>
                  <a:ext uri="{0D108BD9-81ED-4DB2-BD59-A6C34878D82A}">
                    <a16:rowId xmlns:a16="http://schemas.microsoft.com/office/drawing/2014/main" val="2788053854"/>
                  </a:ext>
                </a:extLst>
              </a:tr>
              <a:tr h="364019">
                <a:tc>
                  <a:txBody>
                    <a:bodyPr/>
                    <a:lstStyle/>
                    <a:p>
                      <a:pPr algn="ctr" fontAlgn="ctr">
                        <a:buNone/>
                      </a:pPr>
                      <a:r>
                        <a:rPr lang="en-US" sz="900" b="1" u="none" strike="noStrike" dirty="0">
                          <a:solidFill>
                            <a:srgbClr val="0070C0"/>
                          </a:solidFill>
                          <a:effectLst/>
                        </a:rPr>
                        <a:t>ARWA (MG) </a:t>
                      </a:r>
                      <a:endParaRPr lang="en-US" sz="900" b="1" i="0" u="none" strike="noStrike" dirty="0">
                        <a:solidFill>
                          <a:srgbClr val="0070C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16.038</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15.047</a:t>
                      </a:r>
                      <a:endParaRPr lang="en-US" sz="1000" b="1" i="1"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1"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16.315</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17.874</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19.167</a:t>
                      </a:r>
                      <a:endParaRPr lang="en-US" sz="1000" b="1" i="1"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 </a:t>
                      </a:r>
                      <a:endParaRPr lang="en-US" sz="1000" b="1" i="0"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25.623</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30.306</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25.334</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 </a:t>
                      </a:r>
                      <a:endParaRPr lang="en-US" sz="1000" b="1" i="0"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30.916</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28.068</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23.453</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21.785</a:t>
                      </a:r>
                      <a:endParaRPr lang="en-US" sz="1000" b="1" i="1" u="none" strike="noStrike" dirty="0">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0070C0"/>
                          </a:solidFill>
                          <a:effectLst/>
                        </a:rPr>
                        <a:t>64%</a:t>
                      </a:r>
                      <a:endParaRPr lang="en-US" sz="1000" b="1" i="0" u="none" strike="noStrike" dirty="0">
                        <a:solidFill>
                          <a:srgbClr val="0070C0"/>
                        </a:solidFill>
                        <a:effectLst/>
                        <a:latin typeface="Aptos Narrow" panose="020B0004020202020204" pitchFamily="34" charset="0"/>
                      </a:endParaRPr>
                    </a:p>
                  </a:txBody>
                  <a:tcPr marL="6687" marR="6687" marT="6687" marB="0" anchor="ctr"/>
                </a:tc>
                <a:extLst>
                  <a:ext uri="{0D108BD9-81ED-4DB2-BD59-A6C34878D82A}">
                    <a16:rowId xmlns:a16="http://schemas.microsoft.com/office/drawing/2014/main" val="2124875318"/>
                  </a:ext>
                </a:extLst>
              </a:tr>
              <a:tr h="364019">
                <a:tc>
                  <a:txBody>
                    <a:bodyPr/>
                    <a:lstStyle/>
                    <a:p>
                      <a:pPr algn="ctr" fontAlgn="ctr">
                        <a:buNone/>
                      </a:pPr>
                      <a:r>
                        <a:rPr lang="en-US" sz="900" b="1" u="none" strike="noStrike">
                          <a:effectLst/>
                        </a:rPr>
                        <a:t>Richmond (MG)</a:t>
                      </a:r>
                      <a:endParaRPr lang="en-US" sz="900" b="1" i="0" u="none" strike="noStrike">
                        <a:solidFill>
                          <a:srgbClr val="00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5.338</a:t>
                      </a:r>
                      <a:endParaRPr lang="en-US" sz="1000" b="1" i="1"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5.579</a:t>
                      </a:r>
                      <a:endParaRPr lang="en-US" sz="1000" b="1" i="1"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1"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5.918</a:t>
                      </a:r>
                      <a:endParaRPr lang="en-US" sz="1000" b="1" i="1"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7.252</a:t>
                      </a:r>
                      <a:endParaRPr lang="en-US" sz="1000" b="1" i="1"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effectLst/>
                        </a:rPr>
                        <a:t>8.986</a:t>
                      </a:r>
                      <a:endParaRPr lang="en-US" sz="1000" b="1" i="1" u="none" strike="noStrike" dirty="0">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11.934</a:t>
                      </a:r>
                      <a:endParaRPr lang="en-US" sz="1000" b="1" i="1"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16.845</a:t>
                      </a:r>
                      <a:endParaRPr lang="en-US" sz="1000" b="1" i="1"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12.069</a:t>
                      </a:r>
                      <a:endParaRPr lang="en-US" sz="1000" b="1" i="1"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11.989</a:t>
                      </a:r>
                      <a:endParaRPr lang="en-US" sz="1000" b="1" i="1"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9.097</a:t>
                      </a:r>
                      <a:endParaRPr lang="en-US" sz="1000" b="1" i="1"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7.156</a:t>
                      </a:r>
                      <a:endParaRPr lang="en-US" sz="1000" b="1" i="1"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6.858</a:t>
                      </a:r>
                      <a:endParaRPr lang="en-US" sz="1000" b="1" i="1"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effectLst/>
                        </a:rPr>
                        <a:t>26%</a:t>
                      </a:r>
                      <a:endParaRPr lang="en-US" sz="1000" b="1" i="0" u="none" strike="noStrike">
                        <a:solidFill>
                          <a:srgbClr val="000000"/>
                        </a:solidFill>
                        <a:effectLst/>
                        <a:latin typeface="Aptos Narrow" panose="020B0004020202020204" pitchFamily="34" charset="0"/>
                      </a:endParaRPr>
                    </a:p>
                  </a:txBody>
                  <a:tcPr marL="6687" marR="6687" marT="6687" marB="0" anchor="ctr"/>
                </a:tc>
                <a:extLst>
                  <a:ext uri="{0D108BD9-81ED-4DB2-BD59-A6C34878D82A}">
                    <a16:rowId xmlns:a16="http://schemas.microsoft.com/office/drawing/2014/main" val="624379079"/>
                  </a:ext>
                </a:extLst>
              </a:tr>
              <a:tr h="364019">
                <a:tc>
                  <a:txBody>
                    <a:bodyPr/>
                    <a:lstStyle/>
                    <a:p>
                      <a:pPr algn="ctr" fontAlgn="ctr">
                        <a:buNone/>
                      </a:pPr>
                      <a:r>
                        <a:rPr lang="en-US" sz="900" b="1" u="none" strike="noStrike" dirty="0">
                          <a:solidFill>
                            <a:srgbClr val="FF0000"/>
                          </a:solidFill>
                          <a:effectLst/>
                        </a:rPr>
                        <a:t>A &amp; E Plant (MG)</a:t>
                      </a:r>
                      <a:endParaRPr lang="en-US" sz="900" b="1" i="0" u="none" strike="noStrike" dirty="0">
                        <a:solidFill>
                          <a:srgbClr val="FF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6.448</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6.919</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1"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7.189</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6.697</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900" b="1" u="none" strike="noStrike">
                          <a:solidFill>
                            <a:srgbClr val="FF0000"/>
                          </a:solidFill>
                          <a:effectLst/>
                        </a:rPr>
                        <a:t> </a:t>
                      </a:r>
                      <a:endParaRPr lang="en-US" sz="900" b="1" i="0" u="none" strike="noStrike">
                        <a:solidFill>
                          <a:srgbClr val="FF0000"/>
                        </a:solidFill>
                        <a:effectLst/>
                        <a:latin typeface="Arial" panose="020B06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8.651</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 </a:t>
                      </a:r>
                      <a:endParaRPr lang="en-US" sz="1000" b="1" i="0"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7.782</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9.713</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4.106</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 </a:t>
                      </a:r>
                      <a:endParaRPr lang="en-US" sz="1000" b="1" i="0"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0.000</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0.000</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 </a:t>
                      </a:r>
                      <a:endParaRPr lang="en-US" sz="1000" b="1" i="0"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0.000</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0.000</a:t>
                      </a:r>
                      <a:endParaRPr lang="en-US" sz="1000" b="1" i="1"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 </a:t>
                      </a:r>
                      <a:endParaRPr lang="en-US" sz="1000" b="1" i="0" u="none" strike="noStrike" dirty="0">
                        <a:solidFill>
                          <a:srgbClr val="FF0000"/>
                        </a:solidFill>
                        <a:effectLst/>
                        <a:latin typeface="Aptos Narrow" panose="020B0004020202020204" pitchFamily="34" charset="0"/>
                      </a:endParaRPr>
                    </a:p>
                  </a:txBody>
                  <a:tcPr marL="6687" marR="6687" marT="6687" marB="0" anchor="ctr"/>
                </a:tc>
                <a:tc>
                  <a:txBody>
                    <a:bodyPr/>
                    <a:lstStyle/>
                    <a:p>
                      <a:pPr algn="ctr" fontAlgn="ctr">
                        <a:buNone/>
                      </a:pPr>
                      <a:r>
                        <a:rPr lang="en-US" sz="1000" b="1" u="none" strike="noStrike" dirty="0">
                          <a:solidFill>
                            <a:srgbClr val="FF0000"/>
                          </a:solidFill>
                          <a:effectLst/>
                        </a:rPr>
                        <a:t>14%</a:t>
                      </a:r>
                      <a:endParaRPr lang="en-US" sz="1000" b="1" i="0" u="none" strike="noStrike" dirty="0">
                        <a:solidFill>
                          <a:srgbClr val="FF0000"/>
                        </a:solidFill>
                        <a:effectLst/>
                        <a:latin typeface="Aptos Narrow" panose="020B0004020202020204" pitchFamily="34" charset="0"/>
                      </a:endParaRPr>
                    </a:p>
                  </a:txBody>
                  <a:tcPr marL="6687" marR="6687" marT="6687" marB="0" anchor="ctr"/>
                </a:tc>
                <a:extLst>
                  <a:ext uri="{0D108BD9-81ED-4DB2-BD59-A6C34878D82A}">
                    <a16:rowId xmlns:a16="http://schemas.microsoft.com/office/drawing/2014/main" val="1972563171"/>
                  </a:ext>
                </a:extLst>
              </a:tr>
            </a:tbl>
          </a:graphicData>
        </a:graphic>
      </p:graphicFrame>
    </p:spTree>
    <p:extLst>
      <p:ext uri="{BB962C8B-B14F-4D97-AF65-F5344CB8AC3E}">
        <p14:creationId xmlns:p14="http://schemas.microsoft.com/office/powerpoint/2010/main" val="79123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BE6A83C-403F-3189-A007-EAF9A12EAA56}"/>
              </a:ext>
            </a:extLst>
          </p:cNvPr>
          <p:cNvGraphicFramePr>
            <a:graphicFrameLocks noGrp="1"/>
          </p:cNvGraphicFramePr>
          <p:nvPr>
            <p:extLst>
              <p:ext uri="{D42A27DB-BD31-4B8C-83A1-F6EECF244321}">
                <p14:modId xmlns:p14="http://schemas.microsoft.com/office/powerpoint/2010/main" val="1570234832"/>
              </p:ext>
            </p:extLst>
          </p:nvPr>
        </p:nvGraphicFramePr>
        <p:xfrm>
          <a:off x="116983" y="2489846"/>
          <a:ext cx="11958034" cy="1788100"/>
        </p:xfrm>
        <a:graphic>
          <a:graphicData uri="http://schemas.openxmlformats.org/drawingml/2006/table">
            <a:tbl>
              <a:tblPr>
                <a:tableStyleId>{5C22544A-7EE6-4342-B048-85BDC9FD1C3A}</a:tableStyleId>
              </a:tblPr>
              <a:tblGrid>
                <a:gridCol w="1005243">
                  <a:extLst>
                    <a:ext uri="{9D8B030D-6E8A-4147-A177-3AD203B41FA5}">
                      <a16:colId xmlns:a16="http://schemas.microsoft.com/office/drawing/2014/main" val="609507441"/>
                    </a:ext>
                  </a:extLst>
                </a:gridCol>
                <a:gridCol w="43312">
                  <a:extLst>
                    <a:ext uri="{9D8B030D-6E8A-4147-A177-3AD203B41FA5}">
                      <a16:colId xmlns:a16="http://schemas.microsoft.com/office/drawing/2014/main" val="467987783"/>
                    </a:ext>
                  </a:extLst>
                </a:gridCol>
                <a:gridCol w="882203">
                  <a:extLst>
                    <a:ext uri="{9D8B030D-6E8A-4147-A177-3AD203B41FA5}">
                      <a16:colId xmlns:a16="http://schemas.microsoft.com/office/drawing/2014/main" val="2522816066"/>
                    </a:ext>
                  </a:extLst>
                </a:gridCol>
                <a:gridCol w="34624">
                  <a:extLst>
                    <a:ext uri="{9D8B030D-6E8A-4147-A177-3AD203B41FA5}">
                      <a16:colId xmlns:a16="http://schemas.microsoft.com/office/drawing/2014/main" val="3428137378"/>
                    </a:ext>
                  </a:extLst>
                </a:gridCol>
                <a:gridCol w="821821">
                  <a:extLst>
                    <a:ext uri="{9D8B030D-6E8A-4147-A177-3AD203B41FA5}">
                      <a16:colId xmlns:a16="http://schemas.microsoft.com/office/drawing/2014/main" val="811576842"/>
                    </a:ext>
                  </a:extLst>
                </a:gridCol>
                <a:gridCol w="51515">
                  <a:extLst>
                    <a:ext uri="{9D8B030D-6E8A-4147-A177-3AD203B41FA5}">
                      <a16:colId xmlns:a16="http://schemas.microsoft.com/office/drawing/2014/main" val="3415786601"/>
                    </a:ext>
                  </a:extLst>
                </a:gridCol>
                <a:gridCol w="746975">
                  <a:extLst>
                    <a:ext uri="{9D8B030D-6E8A-4147-A177-3AD203B41FA5}">
                      <a16:colId xmlns:a16="http://schemas.microsoft.com/office/drawing/2014/main" val="1274804289"/>
                    </a:ext>
                  </a:extLst>
                </a:gridCol>
                <a:gridCol w="38637">
                  <a:extLst>
                    <a:ext uri="{9D8B030D-6E8A-4147-A177-3AD203B41FA5}">
                      <a16:colId xmlns:a16="http://schemas.microsoft.com/office/drawing/2014/main" val="2489565139"/>
                    </a:ext>
                  </a:extLst>
                </a:gridCol>
                <a:gridCol w="772732">
                  <a:extLst>
                    <a:ext uri="{9D8B030D-6E8A-4147-A177-3AD203B41FA5}">
                      <a16:colId xmlns:a16="http://schemas.microsoft.com/office/drawing/2014/main" val="341754296"/>
                    </a:ext>
                  </a:extLst>
                </a:gridCol>
                <a:gridCol w="34624">
                  <a:extLst>
                    <a:ext uri="{9D8B030D-6E8A-4147-A177-3AD203B41FA5}">
                      <a16:colId xmlns:a16="http://schemas.microsoft.com/office/drawing/2014/main" val="1899769632"/>
                    </a:ext>
                  </a:extLst>
                </a:gridCol>
                <a:gridCol w="681947">
                  <a:extLst>
                    <a:ext uri="{9D8B030D-6E8A-4147-A177-3AD203B41FA5}">
                      <a16:colId xmlns:a16="http://schemas.microsoft.com/office/drawing/2014/main" val="4216592619"/>
                    </a:ext>
                  </a:extLst>
                </a:gridCol>
                <a:gridCol w="43283">
                  <a:extLst>
                    <a:ext uri="{9D8B030D-6E8A-4147-A177-3AD203B41FA5}">
                      <a16:colId xmlns:a16="http://schemas.microsoft.com/office/drawing/2014/main" val="1820620400"/>
                    </a:ext>
                  </a:extLst>
                </a:gridCol>
                <a:gridCol w="778395">
                  <a:extLst>
                    <a:ext uri="{9D8B030D-6E8A-4147-A177-3AD203B41FA5}">
                      <a16:colId xmlns:a16="http://schemas.microsoft.com/office/drawing/2014/main" val="2441114311"/>
                    </a:ext>
                  </a:extLst>
                </a:gridCol>
                <a:gridCol w="52292">
                  <a:extLst>
                    <a:ext uri="{9D8B030D-6E8A-4147-A177-3AD203B41FA5}">
                      <a16:colId xmlns:a16="http://schemas.microsoft.com/office/drawing/2014/main" val="423195403"/>
                    </a:ext>
                  </a:extLst>
                </a:gridCol>
                <a:gridCol w="848057">
                  <a:extLst>
                    <a:ext uri="{9D8B030D-6E8A-4147-A177-3AD203B41FA5}">
                      <a16:colId xmlns:a16="http://schemas.microsoft.com/office/drawing/2014/main" val="734057749"/>
                    </a:ext>
                  </a:extLst>
                </a:gridCol>
                <a:gridCol w="34624">
                  <a:extLst>
                    <a:ext uri="{9D8B030D-6E8A-4147-A177-3AD203B41FA5}">
                      <a16:colId xmlns:a16="http://schemas.microsoft.com/office/drawing/2014/main" val="701356632"/>
                    </a:ext>
                  </a:extLst>
                </a:gridCol>
                <a:gridCol w="787054">
                  <a:extLst>
                    <a:ext uri="{9D8B030D-6E8A-4147-A177-3AD203B41FA5}">
                      <a16:colId xmlns:a16="http://schemas.microsoft.com/office/drawing/2014/main" val="3113638672"/>
                    </a:ext>
                  </a:extLst>
                </a:gridCol>
                <a:gridCol w="43155">
                  <a:extLst>
                    <a:ext uri="{9D8B030D-6E8A-4147-A177-3AD203B41FA5}">
                      <a16:colId xmlns:a16="http://schemas.microsoft.com/office/drawing/2014/main" val="2799855711"/>
                    </a:ext>
                  </a:extLst>
                </a:gridCol>
                <a:gridCol w="778523">
                  <a:extLst>
                    <a:ext uri="{9D8B030D-6E8A-4147-A177-3AD203B41FA5}">
                      <a16:colId xmlns:a16="http://schemas.microsoft.com/office/drawing/2014/main" val="72236119"/>
                    </a:ext>
                  </a:extLst>
                </a:gridCol>
                <a:gridCol w="52164">
                  <a:extLst>
                    <a:ext uri="{9D8B030D-6E8A-4147-A177-3AD203B41FA5}">
                      <a16:colId xmlns:a16="http://schemas.microsoft.com/office/drawing/2014/main" val="2116935468"/>
                    </a:ext>
                  </a:extLst>
                </a:gridCol>
                <a:gridCol w="769514">
                  <a:extLst>
                    <a:ext uri="{9D8B030D-6E8A-4147-A177-3AD203B41FA5}">
                      <a16:colId xmlns:a16="http://schemas.microsoft.com/office/drawing/2014/main" val="1557502003"/>
                    </a:ext>
                  </a:extLst>
                </a:gridCol>
                <a:gridCol w="34624">
                  <a:extLst>
                    <a:ext uri="{9D8B030D-6E8A-4147-A177-3AD203B41FA5}">
                      <a16:colId xmlns:a16="http://schemas.microsoft.com/office/drawing/2014/main" val="3854663100"/>
                    </a:ext>
                  </a:extLst>
                </a:gridCol>
                <a:gridCol w="787054">
                  <a:extLst>
                    <a:ext uri="{9D8B030D-6E8A-4147-A177-3AD203B41FA5}">
                      <a16:colId xmlns:a16="http://schemas.microsoft.com/office/drawing/2014/main" val="2713615498"/>
                    </a:ext>
                  </a:extLst>
                </a:gridCol>
                <a:gridCol w="37986">
                  <a:extLst>
                    <a:ext uri="{9D8B030D-6E8A-4147-A177-3AD203B41FA5}">
                      <a16:colId xmlns:a16="http://schemas.microsoft.com/office/drawing/2014/main" val="2353515576"/>
                    </a:ext>
                  </a:extLst>
                </a:gridCol>
                <a:gridCol w="783692">
                  <a:extLst>
                    <a:ext uri="{9D8B030D-6E8A-4147-A177-3AD203B41FA5}">
                      <a16:colId xmlns:a16="http://schemas.microsoft.com/office/drawing/2014/main" val="431057209"/>
                    </a:ext>
                  </a:extLst>
                </a:gridCol>
                <a:gridCol w="34624">
                  <a:extLst>
                    <a:ext uri="{9D8B030D-6E8A-4147-A177-3AD203B41FA5}">
                      <a16:colId xmlns:a16="http://schemas.microsoft.com/office/drawing/2014/main" val="3528361278"/>
                    </a:ext>
                  </a:extLst>
                </a:gridCol>
                <a:gridCol w="979360">
                  <a:extLst>
                    <a:ext uri="{9D8B030D-6E8A-4147-A177-3AD203B41FA5}">
                      <a16:colId xmlns:a16="http://schemas.microsoft.com/office/drawing/2014/main" val="3991229171"/>
                    </a:ext>
                  </a:extLst>
                </a:gridCol>
              </a:tblGrid>
              <a:tr h="267606">
                <a:tc>
                  <a:txBody>
                    <a:bodyPr/>
                    <a:lstStyle/>
                    <a:p>
                      <a:pPr algn="ctr" fontAlgn="ctr">
                        <a:buNone/>
                      </a:pPr>
                      <a:r>
                        <a:rPr lang="en-US" sz="1800" b="1" u="none" strike="noStrike" dirty="0">
                          <a:effectLst/>
                        </a:rPr>
                        <a:t>2024</a:t>
                      </a:r>
                      <a:endParaRPr lang="en-US" sz="1800" b="1" i="0" u="none" strike="noStrike" dirty="0">
                        <a:solidFill>
                          <a:srgbClr val="00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dirty="0">
                          <a:effectLst/>
                        </a:rPr>
                        <a:t> </a:t>
                      </a:r>
                      <a:endParaRPr lang="en-US" sz="1050" b="1" i="0" u="none" strike="noStrike" dirty="0">
                        <a:solidFill>
                          <a:srgbClr val="00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dirty="0">
                          <a:effectLst/>
                        </a:rPr>
                        <a:t>Jan-24</a:t>
                      </a:r>
                      <a:endParaRPr lang="en-US" sz="1050" b="1" i="1" u="none" strike="noStrike" dirty="0">
                        <a:solidFill>
                          <a:srgbClr val="FF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dirty="0">
                          <a:effectLst/>
                        </a:rPr>
                        <a:t> </a:t>
                      </a:r>
                      <a:endParaRPr lang="en-US" sz="1050" b="1" i="0" u="none" strike="noStrike" dirty="0">
                        <a:solidFill>
                          <a:srgbClr val="00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Feb-24</a:t>
                      </a:r>
                      <a:endParaRPr lang="en-US" sz="1050" b="1" i="1" u="none" strike="noStrike">
                        <a:solidFill>
                          <a:srgbClr val="FF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Mar-24</a:t>
                      </a:r>
                      <a:endParaRPr lang="en-US" sz="1050" b="1" i="1" u="none" strike="noStrike">
                        <a:solidFill>
                          <a:srgbClr val="EE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Apr-24</a:t>
                      </a:r>
                      <a:endParaRPr lang="en-US" sz="1050" b="1" i="0" u="none" strike="noStrike">
                        <a:solidFill>
                          <a:srgbClr val="EE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May-24</a:t>
                      </a:r>
                      <a:endParaRPr lang="en-US" sz="1050" b="1" i="0" u="none" strike="noStrike">
                        <a:solidFill>
                          <a:srgbClr val="EE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Jun-24</a:t>
                      </a:r>
                      <a:endParaRPr lang="en-US" sz="1050" b="1" i="0" u="none" strike="noStrike">
                        <a:solidFill>
                          <a:srgbClr val="EE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Jul-24</a:t>
                      </a:r>
                      <a:endParaRPr lang="en-US" sz="1050" b="1" i="0" u="none" strike="noStrike">
                        <a:solidFill>
                          <a:srgbClr val="EE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Aug-24</a:t>
                      </a:r>
                      <a:endParaRPr lang="en-US" sz="1050" b="1" i="0" u="none" strike="noStrike">
                        <a:solidFill>
                          <a:srgbClr val="EE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Sep-24</a:t>
                      </a:r>
                      <a:endParaRPr lang="en-US" sz="1050" b="1" i="0" u="none" strike="noStrike">
                        <a:solidFill>
                          <a:srgbClr val="EE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Oct-24</a:t>
                      </a:r>
                      <a:endParaRPr lang="en-US" sz="1050" b="1" i="0" u="none" strike="noStrike">
                        <a:solidFill>
                          <a:srgbClr val="EE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Nov-24</a:t>
                      </a:r>
                      <a:endParaRPr lang="en-US" sz="1050" b="1" i="0" u="none" strike="noStrike">
                        <a:solidFill>
                          <a:srgbClr val="EE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Dec-24</a:t>
                      </a:r>
                      <a:endParaRPr lang="en-US" sz="1050" b="1" i="0" u="none" strike="noStrike">
                        <a:solidFill>
                          <a:srgbClr val="EE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of Total</a:t>
                      </a:r>
                      <a:endParaRPr lang="en-US" sz="1050" b="1" i="0" u="none" strike="noStrike">
                        <a:solidFill>
                          <a:srgbClr val="000000"/>
                        </a:solidFill>
                        <a:effectLst/>
                        <a:latin typeface="Aptos Narrow" panose="020B0004020202020204" pitchFamily="34" charset="0"/>
                      </a:endParaRPr>
                    </a:p>
                  </a:txBody>
                  <a:tcPr marL="4612" marR="4612" marT="4612" marB="0" anchor="ctr"/>
                </a:tc>
                <a:extLst>
                  <a:ext uri="{0D108BD9-81ED-4DB2-BD59-A6C34878D82A}">
                    <a16:rowId xmlns:a16="http://schemas.microsoft.com/office/drawing/2014/main" val="1501768753"/>
                  </a:ext>
                </a:extLst>
              </a:tr>
              <a:tr h="267606">
                <a:tc>
                  <a:txBody>
                    <a:bodyPr/>
                    <a:lstStyle/>
                    <a:p>
                      <a:pPr algn="ctr" fontAlgn="ctr">
                        <a:buNone/>
                      </a:pPr>
                      <a:r>
                        <a:rPr lang="en-US" sz="1050" b="1" u="none" strike="noStrike">
                          <a:effectLst/>
                        </a:rPr>
                        <a:t> </a:t>
                      </a:r>
                      <a:endParaRPr lang="en-US" sz="1050" b="1" i="0" u="none" strike="noStrike">
                        <a:solidFill>
                          <a:srgbClr val="00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effectLst/>
                        </a:rPr>
                        <a:t> </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1" u="none" strike="noStrike">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effectLst/>
                        </a:rPr>
                        <a:t> </a:t>
                      </a:r>
                      <a:endParaRPr lang="en-US" sz="1050" b="1" i="1" u="none" strike="noStrike" dirty="0">
                        <a:solidFill>
                          <a:srgbClr val="EE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effectLst/>
                        </a:rPr>
                        <a:t> </a:t>
                      </a:r>
                      <a:endParaRPr lang="en-US" sz="1050" b="1" i="1" u="none" strike="noStrike" dirty="0">
                        <a:solidFill>
                          <a:srgbClr val="EE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effectLst/>
                        </a:rPr>
                        <a:t> </a:t>
                      </a:r>
                      <a:endParaRPr lang="en-US" sz="1050" b="1" i="0" u="none" strike="noStrike" dirty="0">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effectLst/>
                        </a:rPr>
                        <a:t> </a:t>
                      </a:r>
                      <a:endParaRPr lang="en-US" sz="1050" b="1" i="1" u="none" strike="noStrike" dirty="0">
                        <a:solidFill>
                          <a:srgbClr val="EE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effectLst/>
                        </a:rPr>
                        <a:t> </a:t>
                      </a:r>
                      <a:endParaRPr lang="en-US" sz="1050" b="1" i="0" u="none" strike="noStrike" dirty="0">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1" u="none" strike="noStrike">
                        <a:solidFill>
                          <a:srgbClr val="EE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effectLst/>
                        </a:rPr>
                        <a:t> </a:t>
                      </a:r>
                      <a:endParaRPr lang="en-US" sz="1050" b="1" i="0" u="none" strike="noStrike" dirty="0">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1" u="none" strike="noStrike">
                        <a:solidFill>
                          <a:srgbClr val="EE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1" u="none" strike="noStrike">
                        <a:solidFill>
                          <a:srgbClr val="EE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1" u="none" strike="noStrike">
                        <a:solidFill>
                          <a:srgbClr val="EE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1" u="none" strike="noStrike">
                        <a:solidFill>
                          <a:srgbClr val="EE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1" u="none" strike="noStrike">
                        <a:solidFill>
                          <a:srgbClr val="EE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1" u="none" strike="noStrike">
                        <a:solidFill>
                          <a:srgbClr val="EE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extLst>
                  <a:ext uri="{0D108BD9-81ED-4DB2-BD59-A6C34878D82A}">
                    <a16:rowId xmlns:a16="http://schemas.microsoft.com/office/drawing/2014/main" val="1753255259"/>
                  </a:ext>
                </a:extLst>
              </a:tr>
              <a:tr h="267606">
                <a:tc>
                  <a:txBody>
                    <a:bodyPr/>
                    <a:lstStyle/>
                    <a:p>
                      <a:pPr algn="ctr" fontAlgn="ctr">
                        <a:buNone/>
                      </a:pPr>
                      <a:r>
                        <a:rPr lang="en-US" sz="1050" b="1" i="1" u="none" strike="noStrike" dirty="0">
                          <a:solidFill>
                            <a:srgbClr val="FF0000"/>
                          </a:solidFill>
                          <a:effectLst/>
                        </a:rPr>
                        <a:t>Average </a:t>
                      </a:r>
                      <a:r>
                        <a:rPr lang="en-US" sz="1050" b="1" i="1" u="none" strike="noStrike" dirty="0" err="1">
                          <a:solidFill>
                            <a:srgbClr val="FF0000"/>
                          </a:solidFill>
                          <a:effectLst/>
                        </a:rPr>
                        <a:t>Temprature</a:t>
                      </a:r>
                      <a:endParaRPr lang="en-US" sz="1050" b="1" i="1" u="none" strike="noStrike" dirty="0">
                        <a:solidFill>
                          <a:srgbClr val="FF0000"/>
                        </a:solidFill>
                        <a:effectLst/>
                        <a:latin typeface="Arial" panose="020B0604020202020204" pitchFamily="34" charset="0"/>
                      </a:endParaRPr>
                    </a:p>
                  </a:txBody>
                  <a:tcPr marL="4612" marR="4612" marT="4612" marB="0" anchor="ctr"/>
                </a:tc>
                <a:tc>
                  <a:txBody>
                    <a:bodyPr/>
                    <a:lstStyle/>
                    <a:p>
                      <a:pPr algn="l" fontAlgn="b">
                        <a:buNone/>
                      </a:pPr>
                      <a:endParaRPr lang="en-US" sz="1050" b="1" i="1" u="none" strike="noStrike">
                        <a:solidFill>
                          <a:srgbClr val="FF0000"/>
                        </a:solidFill>
                        <a:effectLst/>
                        <a:latin typeface="Aptos Narrow" panose="020B0004020202020204" pitchFamily="34" charset="0"/>
                      </a:endParaRPr>
                    </a:p>
                  </a:txBody>
                  <a:tcPr marL="4612" marR="4612" marT="4612" marB="0" anchor="b"/>
                </a:tc>
                <a:tc>
                  <a:txBody>
                    <a:bodyPr/>
                    <a:lstStyle/>
                    <a:p>
                      <a:pPr algn="ctr" fontAlgn="ctr">
                        <a:buNone/>
                      </a:pPr>
                      <a:r>
                        <a:rPr lang="en-US" sz="1050" b="1" i="1" u="none" strike="noStrike" dirty="0">
                          <a:solidFill>
                            <a:srgbClr val="FF0000"/>
                          </a:solidFill>
                          <a:effectLst/>
                        </a:rPr>
                        <a:t>41.6</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l" fontAlgn="b">
                        <a:buNone/>
                      </a:pPr>
                      <a:endParaRPr lang="en-US" sz="1050" b="1" i="1" u="none" strike="noStrike">
                        <a:solidFill>
                          <a:srgbClr val="FF0000"/>
                        </a:solidFill>
                        <a:effectLst/>
                        <a:latin typeface="Aptos Narrow" panose="020B0004020202020204" pitchFamily="34" charset="0"/>
                      </a:endParaRPr>
                    </a:p>
                  </a:txBody>
                  <a:tcPr marL="4612" marR="4612" marT="4612" marB="0" anchor="b"/>
                </a:tc>
                <a:tc>
                  <a:txBody>
                    <a:bodyPr/>
                    <a:lstStyle/>
                    <a:p>
                      <a:pPr algn="ctr" fontAlgn="ctr">
                        <a:buNone/>
                      </a:pPr>
                      <a:r>
                        <a:rPr lang="en-US" sz="1050" b="1" i="1" u="none" strike="noStrike" dirty="0">
                          <a:solidFill>
                            <a:srgbClr val="FF0000"/>
                          </a:solidFill>
                          <a:effectLst/>
                        </a:rPr>
                        <a:t>44.9</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l" fontAlgn="b">
                        <a:buNone/>
                      </a:pPr>
                      <a:endParaRPr lang="en-US" sz="1050" b="1" i="1" u="none" strike="noStrike">
                        <a:solidFill>
                          <a:srgbClr val="FF0000"/>
                        </a:solidFill>
                        <a:effectLst/>
                        <a:latin typeface="Aptos Narrow" panose="020B0004020202020204" pitchFamily="34" charset="0"/>
                      </a:endParaRPr>
                    </a:p>
                  </a:txBody>
                  <a:tcPr marL="4612" marR="4612" marT="4612" marB="0" anchor="b"/>
                </a:tc>
                <a:tc>
                  <a:txBody>
                    <a:bodyPr/>
                    <a:lstStyle/>
                    <a:p>
                      <a:pPr algn="ctr" fontAlgn="ctr">
                        <a:buNone/>
                      </a:pPr>
                      <a:r>
                        <a:rPr lang="en-US" sz="1050" b="1" i="1" u="none" strike="noStrike" dirty="0">
                          <a:solidFill>
                            <a:srgbClr val="FF0000"/>
                          </a:solidFill>
                          <a:effectLst/>
                        </a:rPr>
                        <a:t>53.4</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l" fontAlgn="b">
                        <a:buNone/>
                      </a:pPr>
                      <a:endParaRPr lang="en-US" sz="1050" b="1" i="1" u="none" strike="noStrike" dirty="0">
                        <a:solidFill>
                          <a:srgbClr val="FF0000"/>
                        </a:solidFill>
                        <a:effectLst/>
                        <a:latin typeface="Aptos Narrow" panose="020B0004020202020204" pitchFamily="34" charset="0"/>
                      </a:endParaRPr>
                    </a:p>
                  </a:txBody>
                  <a:tcPr marL="4612" marR="4612" marT="4612" marB="0" anchor="b"/>
                </a:tc>
                <a:tc>
                  <a:txBody>
                    <a:bodyPr/>
                    <a:lstStyle/>
                    <a:p>
                      <a:pPr algn="ctr" fontAlgn="ctr">
                        <a:buNone/>
                      </a:pPr>
                      <a:r>
                        <a:rPr lang="en-US" sz="1050" b="1" i="1" u="none" strike="noStrike" dirty="0">
                          <a:solidFill>
                            <a:srgbClr val="FF0000"/>
                          </a:solidFill>
                          <a:effectLst/>
                        </a:rPr>
                        <a:t>61.1</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l" fontAlgn="b">
                        <a:buNone/>
                      </a:pPr>
                      <a:endParaRPr lang="en-US" sz="1050" b="1" i="1" u="none" strike="noStrike">
                        <a:solidFill>
                          <a:srgbClr val="FF0000"/>
                        </a:solidFill>
                        <a:effectLst/>
                        <a:latin typeface="Aptos Narrow" panose="020B0004020202020204" pitchFamily="34" charset="0"/>
                      </a:endParaRPr>
                    </a:p>
                  </a:txBody>
                  <a:tcPr marL="4612" marR="4612" marT="4612" marB="0" anchor="b"/>
                </a:tc>
                <a:tc>
                  <a:txBody>
                    <a:bodyPr/>
                    <a:lstStyle/>
                    <a:p>
                      <a:pPr algn="ctr" fontAlgn="ctr">
                        <a:buNone/>
                      </a:pPr>
                      <a:r>
                        <a:rPr lang="en-US" sz="1050" b="1" i="1" u="none" strike="noStrike" dirty="0">
                          <a:solidFill>
                            <a:srgbClr val="FF0000"/>
                          </a:solidFill>
                          <a:effectLst/>
                        </a:rPr>
                        <a:t>70.1</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l" fontAlgn="b">
                        <a:buNone/>
                      </a:pPr>
                      <a:endParaRPr lang="en-US" sz="1050" b="1" i="1" u="none" strike="noStrike">
                        <a:solidFill>
                          <a:srgbClr val="FF0000"/>
                        </a:solidFill>
                        <a:effectLst/>
                        <a:latin typeface="Aptos Narrow" panose="020B0004020202020204" pitchFamily="34" charset="0"/>
                      </a:endParaRPr>
                    </a:p>
                  </a:txBody>
                  <a:tcPr marL="4612" marR="4612" marT="4612" marB="0" anchor="b"/>
                </a:tc>
                <a:tc>
                  <a:txBody>
                    <a:bodyPr/>
                    <a:lstStyle/>
                    <a:p>
                      <a:pPr algn="ctr" fontAlgn="ctr">
                        <a:buNone/>
                      </a:pPr>
                      <a:r>
                        <a:rPr lang="en-US" sz="1050" b="1" i="1" u="none" strike="noStrike" dirty="0">
                          <a:solidFill>
                            <a:srgbClr val="FF0000"/>
                          </a:solidFill>
                          <a:effectLst/>
                        </a:rPr>
                        <a:t>78.8</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l" fontAlgn="b">
                        <a:buNone/>
                      </a:pPr>
                      <a:endParaRPr lang="en-US" sz="1050" b="1" i="1" u="none" strike="noStrike" dirty="0">
                        <a:solidFill>
                          <a:srgbClr val="FF0000"/>
                        </a:solidFill>
                        <a:effectLst/>
                        <a:latin typeface="Aptos Narrow" panose="020B0004020202020204" pitchFamily="34" charset="0"/>
                      </a:endParaRPr>
                    </a:p>
                  </a:txBody>
                  <a:tcPr marL="4612" marR="4612" marT="4612" marB="0" anchor="b"/>
                </a:tc>
                <a:tc>
                  <a:txBody>
                    <a:bodyPr/>
                    <a:lstStyle/>
                    <a:p>
                      <a:pPr algn="ctr" fontAlgn="ctr">
                        <a:buNone/>
                      </a:pPr>
                      <a:r>
                        <a:rPr lang="en-US" sz="1050" b="1" i="1" u="none" strike="noStrike" dirty="0">
                          <a:solidFill>
                            <a:srgbClr val="FF0000"/>
                          </a:solidFill>
                          <a:effectLst/>
                        </a:rPr>
                        <a:t>80.9</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l" fontAlgn="b">
                        <a:buNone/>
                      </a:pPr>
                      <a:endParaRPr lang="en-US" sz="1050" b="1" i="1" u="none" strike="noStrike" dirty="0">
                        <a:solidFill>
                          <a:srgbClr val="FF0000"/>
                        </a:solidFill>
                        <a:effectLst/>
                        <a:latin typeface="Aptos Narrow" panose="020B0004020202020204" pitchFamily="34" charset="0"/>
                      </a:endParaRPr>
                    </a:p>
                  </a:txBody>
                  <a:tcPr marL="4612" marR="4612" marT="4612" marB="0" anchor="b"/>
                </a:tc>
                <a:tc>
                  <a:txBody>
                    <a:bodyPr/>
                    <a:lstStyle/>
                    <a:p>
                      <a:pPr algn="ctr" fontAlgn="ctr">
                        <a:buNone/>
                      </a:pPr>
                      <a:r>
                        <a:rPr lang="en-US" sz="1050" b="1" i="1" u="none" strike="noStrike" dirty="0">
                          <a:solidFill>
                            <a:srgbClr val="FF0000"/>
                          </a:solidFill>
                          <a:effectLst/>
                        </a:rPr>
                        <a:t>78.3</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l" fontAlgn="b">
                        <a:buNone/>
                      </a:pPr>
                      <a:endParaRPr lang="en-US" sz="1050" b="1" i="1" u="none" strike="noStrike">
                        <a:solidFill>
                          <a:srgbClr val="FF0000"/>
                        </a:solidFill>
                        <a:effectLst/>
                        <a:latin typeface="Aptos Narrow" panose="020B0004020202020204" pitchFamily="34" charset="0"/>
                      </a:endParaRPr>
                    </a:p>
                  </a:txBody>
                  <a:tcPr marL="4612" marR="4612" marT="4612" marB="0" anchor="b"/>
                </a:tc>
                <a:tc>
                  <a:txBody>
                    <a:bodyPr/>
                    <a:lstStyle/>
                    <a:p>
                      <a:pPr algn="ctr" fontAlgn="ctr">
                        <a:buNone/>
                      </a:pPr>
                      <a:r>
                        <a:rPr lang="en-US" sz="1050" b="1" i="1" u="none" strike="noStrike" dirty="0">
                          <a:solidFill>
                            <a:srgbClr val="FF0000"/>
                          </a:solidFill>
                          <a:effectLst/>
                        </a:rPr>
                        <a:t>72.3</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l" fontAlgn="b">
                        <a:buNone/>
                      </a:pPr>
                      <a:endParaRPr lang="en-US" sz="1050" b="1" i="1" u="none" strike="noStrike">
                        <a:solidFill>
                          <a:srgbClr val="FF0000"/>
                        </a:solidFill>
                        <a:effectLst/>
                        <a:latin typeface="Aptos Narrow" panose="020B0004020202020204" pitchFamily="34" charset="0"/>
                      </a:endParaRPr>
                    </a:p>
                  </a:txBody>
                  <a:tcPr marL="4612" marR="4612" marT="4612" marB="0" anchor="b"/>
                </a:tc>
                <a:tc>
                  <a:txBody>
                    <a:bodyPr/>
                    <a:lstStyle/>
                    <a:p>
                      <a:pPr algn="ctr" fontAlgn="ctr">
                        <a:buNone/>
                      </a:pPr>
                      <a:r>
                        <a:rPr lang="en-US" sz="1050" b="1" i="1" u="none" strike="noStrike" dirty="0">
                          <a:solidFill>
                            <a:srgbClr val="FF0000"/>
                          </a:solidFill>
                          <a:effectLst/>
                        </a:rPr>
                        <a:t>62.4</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l" fontAlgn="b">
                        <a:buNone/>
                      </a:pPr>
                      <a:endParaRPr lang="en-US" sz="1050" b="1" i="1" u="none" strike="noStrike">
                        <a:solidFill>
                          <a:srgbClr val="FF0000"/>
                        </a:solidFill>
                        <a:effectLst/>
                        <a:latin typeface="Aptos Narrow" panose="020B0004020202020204" pitchFamily="34" charset="0"/>
                      </a:endParaRPr>
                    </a:p>
                  </a:txBody>
                  <a:tcPr marL="4612" marR="4612" marT="4612" marB="0" anchor="b"/>
                </a:tc>
                <a:tc>
                  <a:txBody>
                    <a:bodyPr/>
                    <a:lstStyle/>
                    <a:p>
                      <a:pPr algn="ctr" fontAlgn="ctr">
                        <a:buNone/>
                      </a:pPr>
                      <a:r>
                        <a:rPr lang="en-US" sz="1050" b="1" i="1" u="none" strike="noStrike" dirty="0">
                          <a:solidFill>
                            <a:srgbClr val="FF0000"/>
                          </a:solidFill>
                          <a:effectLst/>
                        </a:rPr>
                        <a:t>54.7</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l" fontAlgn="b">
                        <a:buNone/>
                      </a:pPr>
                      <a:endParaRPr lang="en-US" sz="1050" b="1" i="1" u="none" strike="noStrike" dirty="0">
                        <a:solidFill>
                          <a:srgbClr val="FF0000"/>
                        </a:solidFill>
                        <a:effectLst/>
                        <a:latin typeface="Aptos Narrow" panose="020B0004020202020204" pitchFamily="34" charset="0"/>
                      </a:endParaRPr>
                    </a:p>
                  </a:txBody>
                  <a:tcPr marL="4612" marR="4612" marT="4612" marB="0" anchor="b"/>
                </a:tc>
                <a:tc>
                  <a:txBody>
                    <a:bodyPr/>
                    <a:lstStyle/>
                    <a:p>
                      <a:pPr algn="ctr" fontAlgn="ctr">
                        <a:buNone/>
                      </a:pPr>
                      <a:r>
                        <a:rPr lang="en-US" sz="1050" b="1" i="1" u="none" strike="noStrike" dirty="0">
                          <a:solidFill>
                            <a:srgbClr val="FF0000"/>
                          </a:solidFill>
                          <a:effectLst/>
                        </a:rPr>
                        <a:t>42.4</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1" u="none" strike="noStrike">
                        <a:solidFill>
                          <a:srgbClr val="EE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1" u="none" strike="noStrike">
                        <a:solidFill>
                          <a:srgbClr val="EE0000"/>
                        </a:solidFill>
                        <a:effectLst/>
                        <a:latin typeface="Aptos Narrow" panose="020B0004020202020204" pitchFamily="34" charset="0"/>
                      </a:endParaRPr>
                    </a:p>
                  </a:txBody>
                  <a:tcPr marL="4612" marR="4612" marT="4612" marB="0" anchor="ctr"/>
                </a:tc>
                <a:extLst>
                  <a:ext uri="{0D108BD9-81ED-4DB2-BD59-A6C34878D82A}">
                    <a16:rowId xmlns:a16="http://schemas.microsoft.com/office/drawing/2014/main" val="4076003137"/>
                  </a:ext>
                </a:extLst>
              </a:tr>
              <a:tr h="267606">
                <a:tc>
                  <a:txBody>
                    <a:bodyPr/>
                    <a:lstStyle/>
                    <a:p>
                      <a:pPr algn="ctr" fontAlgn="ctr">
                        <a:buNone/>
                      </a:pPr>
                      <a:r>
                        <a:rPr lang="en-US" sz="1050" b="1" u="none" strike="noStrike" dirty="0">
                          <a:solidFill>
                            <a:schemeClr val="accent1">
                              <a:lumMod val="60000"/>
                              <a:lumOff val="40000"/>
                            </a:schemeClr>
                          </a:solidFill>
                          <a:effectLst/>
                        </a:rPr>
                        <a:t>ARWA (MG) </a:t>
                      </a:r>
                      <a:endParaRPr lang="en-US" sz="1050" b="1" i="0" u="none" strike="noStrike" dirty="0">
                        <a:solidFill>
                          <a:schemeClr val="accent1">
                            <a:lumMod val="60000"/>
                            <a:lumOff val="40000"/>
                          </a:schemeClr>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 </a:t>
                      </a:r>
                      <a:endParaRPr lang="en-US" sz="1050" b="1" i="0"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solidFill>
                            <a:schemeClr val="accent1">
                              <a:lumMod val="60000"/>
                              <a:lumOff val="40000"/>
                            </a:schemeClr>
                          </a:solidFill>
                          <a:effectLst/>
                        </a:rPr>
                        <a:t>19.554</a:t>
                      </a:r>
                      <a:endParaRPr lang="en-US" sz="1050" b="1" i="1" u="none" strike="noStrike">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 </a:t>
                      </a:r>
                      <a:endParaRPr lang="en-US" sz="1050" b="1" i="0"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19.160</a:t>
                      </a:r>
                      <a:endParaRPr lang="en-US" sz="1050" b="1" i="1"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 </a:t>
                      </a:r>
                      <a:endParaRPr lang="en-US" sz="1050" b="1" i="0"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21.313</a:t>
                      </a:r>
                      <a:endParaRPr lang="en-US" sz="1050" b="1" i="1"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 </a:t>
                      </a:r>
                      <a:endParaRPr lang="en-US" sz="1050" b="1" i="0"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27.326</a:t>
                      </a:r>
                      <a:endParaRPr lang="en-US" sz="1050" b="1" i="1"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solidFill>
                            <a:schemeClr val="accent1">
                              <a:lumMod val="60000"/>
                              <a:lumOff val="40000"/>
                            </a:schemeClr>
                          </a:solidFill>
                          <a:effectLst/>
                        </a:rPr>
                        <a:t> </a:t>
                      </a:r>
                      <a:endParaRPr lang="en-US" sz="1050" b="1" i="0" u="none" strike="noStrike">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22.889</a:t>
                      </a:r>
                      <a:endParaRPr lang="en-US" sz="1050" b="1" i="1"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solidFill>
                            <a:schemeClr val="accent1">
                              <a:lumMod val="60000"/>
                              <a:lumOff val="40000"/>
                            </a:schemeClr>
                          </a:solidFill>
                          <a:effectLst/>
                        </a:rPr>
                        <a:t> </a:t>
                      </a:r>
                      <a:endParaRPr lang="en-US" sz="1050" b="1" i="0" u="none" strike="noStrike">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35.012</a:t>
                      </a:r>
                      <a:endParaRPr lang="en-US" sz="1050" b="1" i="1"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 </a:t>
                      </a:r>
                      <a:endParaRPr lang="en-US" sz="1050" b="1" i="0"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30.593</a:t>
                      </a:r>
                      <a:endParaRPr lang="en-US" sz="1050" b="1" i="1"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 </a:t>
                      </a:r>
                      <a:endParaRPr lang="en-US" sz="1050" b="1" i="0"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28.145</a:t>
                      </a:r>
                      <a:endParaRPr lang="en-US" sz="1050" b="1" i="1"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 </a:t>
                      </a:r>
                      <a:endParaRPr lang="en-US" sz="1050" b="1" i="0"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24.538</a:t>
                      </a:r>
                      <a:endParaRPr lang="en-US" sz="1050" b="1" i="1"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 </a:t>
                      </a:r>
                      <a:endParaRPr lang="en-US" sz="1050" b="1" i="0"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26.840</a:t>
                      </a:r>
                      <a:endParaRPr lang="en-US" sz="1050" b="1" i="1"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 </a:t>
                      </a:r>
                      <a:endParaRPr lang="en-US" sz="1050" b="1" i="0"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21.660</a:t>
                      </a:r>
                      <a:endParaRPr lang="en-US" sz="1050" b="1" i="1"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 </a:t>
                      </a:r>
                      <a:endParaRPr lang="en-US" sz="1050" b="1" i="0"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23.983</a:t>
                      </a:r>
                      <a:endParaRPr lang="en-US" sz="1050" b="1" i="1"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 </a:t>
                      </a:r>
                      <a:endParaRPr lang="en-US" sz="1050" b="1" i="0"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chemeClr val="accent1">
                              <a:lumMod val="60000"/>
                              <a:lumOff val="40000"/>
                            </a:schemeClr>
                          </a:solidFill>
                          <a:effectLst/>
                        </a:rPr>
                        <a:t>64%</a:t>
                      </a:r>
                      <a:endParaRPr lang="en-US" sz="1050" b="1" i="0" u="none" strike="noStrike" dirty="0">
                        <a:solidFill>
                          <a:schemeClr val="accent1">
                            <a:lumMod val="60000"/>
                            <a:lumOff val="40000"/>
                          </a:schemeClr>
                        </a:solidFill>
                        <a:effectLst/>
                        <a:latin typeface="Aptos Narrow" panose="020B0004020202020204" pitchFamily="34" charset="0"/>
                      </a:endParaRPr>
                    </a:p>
                  </a:txBody>
                  <a:tcPr marL="4612" marR="4612" marT="4612" marB="0" anchor="ctr"/>
                </a:tc>
                <a:extLst>
                  <a:ext uri="{0D108BD9-81ED-4DB2-BD59-A6C34878D82A}">
                    <a16:rowId xmlns:a16="http://schemas.microsoft.com/office/drawing/2014/main" val="1288466033"/>
                  </a:ext>
                </a:extLst>
              </a:tr>
              <a:tr h="267606">
                <a:tc>
                  <a:txBody>
                    <a:bodyPr/>
                    <a:lstStyle/>
                    <a:p>
                      <a:pPr algn="ctr" fontAlgn="ctr">
                        <a:buNone/>
                      </a:pPr>
                      <a:r>
                        <a:rPr lang="en-US" sz="1050" b="1" u="none" strike="noStrike">
                          <a:effectLst/>
                        </a:rPr>
                        <a:t>Richmond (MG)</a:t>
                      </a:r>
                      <a:endParaRPr lang="en-US" sz="1050" b="1" i="0" u="none" strike="noStrike">
                        <a:solidFill>
                          <a:srgbClr val="00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6.493</a:t>
                      </a:r>
                      <a:endParaRPr lang="en-US" sz="1050" b="1" i="1"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6.766</a:t>
                      </a:r>
                      <a:endParaRPr lang="en-US" sz="1050" b="1" i="1"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6.450</a:t>
                      </a:r>
                      <a:endParaRPr lang="en-US" sz="1050" b="1" i="1"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7.865</a:t>
                      </a:r>
                      <a:endParaRPr lang="en-US" sz="1050" b="1" i="1"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10.996</a:t>
                      </a:r>
                      <a:endParaRPr lang="en-US" sz="1050" b="1" i="1"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14.164</a:t>
                      </a:r>
                      <a:endParaRPr lang="en-US" sz="1050" b="1" i="1"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12.845</a:t>
                      </a:r>
                      <a:endParaRPr lang="en-US" sz="1050" b="1" i="1"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12.526</a:t>
                      </a:r>
                      <a:endParaRPr lang="en-US" sz="1050" b="1" i="1"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12.492</a:t>
                      </a:r>
                      <a:endParaRPr lang="en-US" sz="1050" b="1" i="1"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effectLst/>
                        </a:rPr>
                        <a:t> </a:t>
                      </a:r>
                      <a:endParaRPr lang="en-US" sz="1050" b="1" i="0" u="none" strike="noStrike" dirty="0">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effectLst/>
                        </a:rPr>
                        <a:t>10.664</a:t>
                      </a:r>
                      <a:endParaRPr lang="en-US" sz="1050" b="1" i="1" u="none" strike="noStrike" dirty="0">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effectLst/>
                        </a:rPr>
                        <a:t> </a:t>
                      </a:r>
                      <a:endParaRPr lang="en-US" sz="1050" b="1" i="0" u="none" strike="noStrike" dirty="0">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effectLst/>
                        </a:rPr>
                        <a:t>8.598</a:t>
                      </a:r>
                      <a:endParaRPr lang="en-US" sz="1050" b="1" i="1" u="none" strike="noStrike" dirty="0">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a:effectLst/>
                        </a:rPr>
                        <a:t> </a:t>
                      </a:r>
                      <a:endParaRPr lang="en-US" sz="1050" b="1" i="0" u="none" strike="noStrike">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effectLst/>
                        </a:rPr>
                        <a:t>7.217</a:t>
                      </a:r>
                      <a:endParaRPr lang="en-US" sz="1050" b="1" i="1" u="none" strike="noStrike" dirty="0">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effectLst/>
                        </a:rPr>
                        <a:t> </a:t>
                      </a:r>
                      <a:endParaRPr lang="en-US" sz="1050" b="1" i="0" u="none" strike="noStrike" dirty="0">
                        <a:solidFill>
                          <a:srgbClr val="00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effectLst/>
                        </a:rPr>
                        <a:t>25%</a:t>
                      </a:r>
                      <a:endParaRPr lang="en-US" sz="1050" b="1" i="0" u="none" strike="noStrike" dirty="0">
                        <a:solidFill>
                          <a:srgbClr val="000000"/>
                        </a:solidFill>
                        <a:effectLst/>
                        <a:latin typeface="Aptos Narrow" panose="020B0004020202020204" pitchFamily="34" charset="0"/>
                      </a:endParaRPr>
                    </a:p>
                  </a:txBody>
                  <a:tcPr marL="4612" marR="4612" marT="4612" marB="0" anchor="ctr"/>
                </a:tc>
                <a:extLst>
                  <a:ext uri="{0D108BD9-81ED-4DB2-BD59-A6C34878D82A}">
                    <a16:rowId xmlns:a16="http://schemas.microsoft.com/office/drawing/2014/main" val="40416290"/>
                  </a:ext>
                </a:extLst>
              </a:tr>
              <a:tr h="267606">
                <a:tc>
                  <a:txBody>
                    <a:bodyPr/>
                    <a:lstStyle/>
                    <a:p>
                      <a:pPr algn="ctr" fontAlgn="ctr">
                        <a:buNone/>
                      </a:pPr>
                      <a:r>
                        <a:rPr lang="en-US" sz="1050" b="1" u="none" strike="noStrike" dirty="0">
                          <a:solidFill>
                            <a:srgbClr val="FF0000"/>
                          </a:solidFill>
                          <a:effectLst/>
                        </a:rPr>
                        <a:t>A &amp; E Plant (MG)</a:t>
                      </a:r>
                      <a:endParaRPr lang="en-US" sz="1050" b="1" i="0" u="none" strike="noStrike" dirty="0">
                        <a:solidFill>
                          <a:srgbClr val="FF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 </a:t>
                      </a:r>
                      <a:endParaRPr lang="en-US" sz="1050" b="1" i="0"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3.998</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 </a:t>
                      </a:r>
                      <a:endParaRPr lang="en-US" sz="1050" b="1" i="0"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3.192</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 </a:t>
                      </a:r>
                      <a:endParaRPr lang="en-US" sz="1050" b="1" i="0"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2.399</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 </a:t>
                      </a:r>
                      <a:endParaRPr lang="en-US" sz="1050" b="1" i="0"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0.008</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 </a:t>
                      </a:r>
                      <a:endParaRPr lang="en-US" sz="1050" b="1" i="0" u="none" strike="noStrike" dirty="0">
                        <a:solidFill>
                          <a:srgbClr val="FF0000"/>
                        </a:solidFill>
                        <a:effectLst/>
                        <a:latin typeface="Arial" panose="020B06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6.658</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 </a:t>
                      </a:r>
                      <a:endParaRPr lang="en-US" sz="1050" b="1" i="0"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7.805</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 </a:t>
                      </a:r>
                      <a:endParaRPr lang="en-US" sz="1050" b="1" i="0"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9.069</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 </a:t>
                      </a:r>
                      <a:endParaRPr lang="en-US" sz="1050" b="1" i="0"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9.998</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 </a:t>
                      </a:r>
                      <a:endParaRPr lang="en-US" sz="1050" b="1" i="0"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9.639</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 </a:t>
                      </a:r>
                      <a:endParaRPr lang="en-US" sz="1050" b="1" i="0"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8.393</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 </a:t>
                      </a:r>
                      <a:endParaRPr lang="en-US" sz="1050" b="1" i="0"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6.739</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 </a:t>
                      </a:r>
                      <a:endParaRPr lang="en-US" sz="1050" b="1" i="0"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0.000</a:t>
                      </a:r>
                      <a:endParaRPr lang="en-US" sz="1050" b="1" i="1"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 </a:t>
                      </a:r>
                      <a:endParaRPr lang="en-US" sz="1050" b="1" i="0" u="none" strike="noStrike" dirty="0">
                        <a:solidFill>
                          <a:srgbClr val="FF0000"/>
                        </a:solidFill>
                        <a:effectLst/>
                        <a:latin typeface="Aptos Narrow" panose="020B0004020202020204" pitchFamily="34" charset="0"/>
                      </a:endParaRPr>
                    </a:p>
                  </a:txBody>
                  <a:tcPr marL="4612" marR="4612" marT="4612" marB="0" anchor="ctr"/>
                </a:tc>
                <a:tc>
                  <a:txBody>
                    <a:bodyPr/>
                    <a:lstStyle/>
                    <a:p>
                      <a:pPr algn="ctr" fontAlgn="ctr">
                        <a:buNone/>
                      </a:pPr>
                      <a:r>
                        <a:rPr lang="en-US" sz="1050" b="1" u="none" strike="noStrike" dirty="0">
                          <a:solidFill>
                            <a:srgbClr val="FF0000"/>
                          </a:solidFill>
                          <a:effectLst/>
                        </a:rPr>
                        <a:t>14%</a:t>
                      </a:r>
                      <a:endParaRPr lang="en-US" sz="1050" b="1" i="0" u="none" strike="noStrike" dirty="0">
                        <a:solidFill>
                          <a:srgbClr val="FF0000"/>
                        </a:solidFill>
                        <a:effectLst/>
                        <a:latin typeface="Aptos Narrow" panose="020B0004020202020204" pitchFamily="34" charset="0"/>
                      </a:endParaRPr>
                    </a:p>
                  </a:txBody>
                  <a:tcPr marL="4612" marR="4612" marT="4612" marB="0" anchor="ctr"/>
                </a:tc>
                <a:extLst>
                  <a:ext uri="{0D108BD9-81ED-4DB2-BD59-A6C34878D82A}">
                    <a16:rowId xmlns:a16="http://schemas.microsoft.com/office/drawing/2014/main" val="732976228"/>
                  </a:ext>
                </a:extLst>
              </a:tr>
            </a:tbl>
          </a:graphicData>
        </a:graphic>
      </p:graphicFrame>
      <p:graphicFrame>
        <p:nvGraphicFramePr>
          <p:cNvPr id="4" name="Table 3">
            <a:extLst>
              <a:ext uri="{FF2B5EF4-FFF2-40B4-BE49-F238E27FC236}">
                <a16:creationId xmlns:a16="http://schemas.microsoft.com/office/drawing/2014/main" id="{2CCB8575-214E-4CB6-6927-2144CCA58A69}"/>
              </a:ext>
            </a:extLst>
          </p:cNvPr>
          <p:cNvGraphicFramePr>
            <a:graphicFrameLocks noGrp="1"/>
          </p:cNvGraphicFramePr>
          <p:nvPr>
            <p:extLst>
              <p:ext uri="{D42A27DB-BD31-4B8C-83A1-F6EECF244321}">
                <p14:modId xmlns:p14="http://schemas.microsoft.com/office/powerpoint/2010/main" val="3674237552"/>
              </p:ext>
            </p:extLst>
          </p:nvPr>
        </p:nvGraphicFramePr>
        <p:xfrm>
          <a:off x="116982" y="4662152"/>
          <a:ext cx="7037232" cy="1769091"/>
        </p:xfrm>
        <a:graphic>
          <a:graphicData uri="http://schemas.openxmlformats.org/drawingml/2006/table">
            <a:tbl>
              <a:tblPr>
                <a:tableStyleId>{5C22544A-7EE6-4342-B048-85BDC9FD1C3A}</a:tableStyleId>
              </a:tblPr>
              <a:tblGrid>
                <a:gridCol w="926207">
                  <a:extLst>
                    <a:ext uri="{9D8B030D-6E8A-4147-A177-3AD203B41FA5}">
                      <a16:colId xmlns:a16="http://schemas.microsoft.com/office/drawing/2014/main" val="798834096"/>
                    </a:ext>
                  </a:extLst>
                </a:gridCol>
                <a:gridCol w="38636">
                  <a:extLst>
                    <a:ext uri="{9D8B030D-6E8A-4147-A177-3AD203B41FA5}">
                      <a16:colId xmlns:a16="http://schemas.microsoft.com/office/drawing/2014/main" val="504496006"/>
                    </a:ext>
                  </a:extLst>
                </a:gridCol>
                <a:gridCol w="927279">
                  <a:extLst>
                    <a:ext uri="{9D8B030D-6E8A-4147-A177-3AD203B41FA5}">
                      <a16:colId xmlns:a16="http://schemas.microsoft.com/office/drawing/2014/main" val="1919095359"/>
                    </a:ext>
                  </a:extLst>
                </a:gridCol>
                <a:gridCol w="38496">
                  <a:extLst>
                    <a:ext uri="{9D8B030D-6E8A-4147-A177-3AD203B41FA5}">
                      <a16:colId xmlns:a16="http://schemas.microsoft.com/office/drawing/2014/main" val="621782648"/>
                    </a:ext>
                  </a:extLst>
                </a:gridCol>
                <a:gridCol w="843707">
                  <a:extLst>
                    <a:ext uri="{9D8B030D-6E8A-4147-A177-3AD203B41FA5}">
                      <a16:colId xmlns:a16="http://schemas.microsoft.com/office/drawing/2014/main" val="1026923482"/>
                    </a:ext>
                  </a:extLst>
                </a:gridCol>
                <a:gridCol w="45076">
                  <a:extLst>
                    <a:ext uri="{9D8B030D-6E8A-4147-A177-3AD203B41FA5}">
                      <a16:colId xmlns:a16="http://schemas.microsoft.com/office/drawing/2014/main" val="3107415287"/>
                    </a:ext>
                  </a:extLst>
                </a:gridCol>
                <a:gridCol w="753414">
                  <a:extLst>
                    <a:ext uri="{9D8B030D-6E8A-4147-A177-3AD203B41FA5}">
                      <a16:colId xmlns:a16="http://schemas.microsoft.com/office/drawing/2014/main" val="148273595"/>
                    </a:ext>
                  </a:extLst>
                </a:gridCol>
                <a:gridCol w="45076">
                  <a:extLst>
                    <a:ext uri="{9D8B030D-6E8A-4147-A177-3AD203B41FA5}">
                      <a16:colId xmlns:a16="http://schemas.microsoft.com/office/drawing/2014/main" val="963154480"/>
                    </a:ext>
                  </a:extLst>
                </a:gridCol>
                <a:gridCol w="804930">
                  <a:extLst>
                    <a:ext uri="{9D8B030D-6E8A-4147-A177-3AD203B41FA5}">
                      <a16:colId xmlns:a16="http://schemas.microsoft.com/office/drawing/2014/main" val="3768789258"/>
                    </a:ext>
                  </a:extLst>
                </a:gridCol>
                <a:gridCol w="45076">
                  <a:extLst>
                    <a:ext uri="{9D8B030D-6E8A-4147-A177-3AD203B41FA5}">
                      <a16:colId xmlns:a16="http://schemas.microsoft.com/office/drawing/2014/main" val="240688077"/>
                    </a:ext>
                  </a:extLst>
                </a:gridCol>
                <a:gridCol w="656822">
                  <a:extLst>
                    <a:ext uri="{9D8B030D-6E8A-4147-A177-3AD203B41FA5}">
                      <a16:colId xmlns:a16="http://schemas.microsoft.com/office/drawing/2014/main" val="3070428894"/>
                    </a:ext>
                  </a:extLst>
                </a:gridCol>
                <a:gridCol w="45076">
                  <a:extLst>
                    <a:ext uri="{9D8B030D-6E8A-4147-A177-3AD203B41FA5}">
                      <a16:colId xmlns:a16="http://schemas.microsoft.com/office/drawing/2014/main" val="973881764"/>
                    </a:ext>
                  </a:extLst>
                </a:gridCol>
                <a:gridCol w="766293">
                  <a:extLst>
                    <a:ext uri="{9D8B030D-6E8A-4147-A177-3AD203B41FA5}">
                      <a16:colId xmlns:a16="http://schemas.microsoft.com/office/drawing/2014/main" val="3038433807"/>
                    </a:ext>
                  </a:extLst>
                </a:gridCol>
                <a:gridCol w="38496">
                  <a:extLst>
                    <a:ext uri="{9D8B030D-6E8A-4147-A177-3AD203B41FA5}">
                      <a16:colId xmlns:a16="http://schemas.microsoft.com/office/drawing/2014/main" val="567008865"/>
                    </a:ext>
                  </a:extLst>
                </a:gridCol>
                <a:gridCol w="1062648">
                  <a:extLst>
                    <a:ext uri="{9D8B030D-6E8A-4147-A177-3AD203B41FA5}">
                      <a16:colId xmlns:a16="http://schemas.microsoft.com/office/drawing/2014/main" val="2795345612"/>
                    </a:ext>
                  </a:extLst>
                </a:gridCol>
              </a:tblGrid>
              <a:tr h="437155">
                <a:tc>
                  <a:txBody>
                    <a:bodyPr/>
                    <a:lstStyle/>
                    <a:p>
                      <a:pPr algn="ctr" fontAlgn="ctr">
                        <a:buNone/>
                      </a:pPr>
                      <a:r>
                        <a:rPr lang="en-US" sz="1800" b="1" u="none" strike="noStrike" dirty="0">
                          <a:effectLst/>
                        </a:rPr>
                        <a:t>2025</a:t>
                      </a:r>
                      <a:endParaRPr lang="en-US" sz="1800" b="1" i="0" u="none" strike="noStrike" dirty="0">
                        <a:solidFill>
                          <a:srgbClr val="000000"/>
                        </a:solidFill>
                        <a:effectLst/>
                        <a:latin typeface="Arial" panose="020B0604020202020204" pitchFamily="34" charset="0"/>
                      </a:endParaRPr>
                    </a:p>
                  </a:txBody>
                  <a:tcPr marL="6548" marR="6548" marT="6548" marB="0" anchor="ctr"/>
                </a:tc>
                <a:tc>
                  <a:txBody>
                    <a:bodyPr/>
                    <a:lstStyle/>
                    <a:p>
                      <a:pPr algn="ctr" fontAlgn="ctr">
                        <a:buNone/>
                      </a:pPr>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6548" marR="6548" marT="6548" marB="0" anchor="ctr"/>
                </a:tc>
                <a:tc>
                  <a:txBody>
                    <a:bodyPr/>
                    <a:lstStyle/>
                    <a:p>
                      <a:pPr algn="ctr" fontAlgn="ctr">
                        <a:buNone/>
                      </a:pPr>
                      <a:r>
                        <a:rPr lang="en-US" sz="1000" b="1" u="none" strike="noStrike" dirty="0">
                          <a:effectLst/>
                        </a:rPr>
                        <a:t>Jan-25</a:t>
                      </a:r>
                      <a:endParaRPr lang="en-US" sz="1000" b="1" i="1" u="none" strike="noStrike" dirty="0">
                        <a:solidFill>
                          <a:srgbClr val="FF0000"/>
                        </a:solidFill>
                        <a:effectLst/>
                        <a:latin typeface="Arial" panose="020B06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6548" marR="6548" marT="6548" marB="0" anchor="ctr"/>
                </a:tc>
                <a:tc>
                  <a:txBody>
                    <a:bodyPr/>
                    <a:lstStyle/>
                    <a:p>
                      <a:pPr algn="ctr" fontAlgn="ctr">
                        <a:buNone/>
                      </a:pPr>
                      <a:r>
                        <a:rPr lang="en-US" sz="1000" b="1" u="none" strike="noStrike" dirty="0">
                          <a:effectLst/>
                        </a:rPr>
                        <a:t>Feb-25</a:t>
                      </a:r>
                      <a:endParaRPr lang="en-US" sz="1000" b="1" i="1" u="none" strike="noStrike" dirty="0">
                        <a:solidFill>
                          <a:srgbClr val="FF0000"/>
                        </a:solidFill>
                        <a:effectLst/>
                        <a:latin typeface="Arial" panose="020B06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6548" marR="6548" marT="6548" marB="0" anchor="ctr"/>
                </a:tc>
                <a:tc>
                  <a:txBody>
                    <a:bodyPr/>
                    <a:lstStyle/>
                    <a:p>
                      <a:pPr algn="ctr" fontAlgn="ctr">
                        <a:buNone/>
                      </a:pPr>
                      <a:r>
                        <a:rPr lang="en-US" sz="1000" b="1" u="none" strike="noStrike" dirty="0">
                          <a:effectLst/>
                        </a:rPr>
                        <a:t>Mar-25</a:t>
                      </a:r>
                      <a:endParaRPr lang="en-US" sz="1000" b="1" i="1" u="none" strike="noStrike" dirty="0">
                        <a:solidFill>
                          <a:srgbClr val="FF0000"/>
                        </a:solidFill>
                        <a:effectLst/>
                        <a:latin typeface="Arial" panose="020B06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6548" marR="6548" marT="6548" marB="0" anchor="ctr"/>
                </a:tc>
                <a:tc>
                  <a:txBody>
                    <a:bodyPr/>
                    <a:lstStyle/>
                    <a:p>
                      <a:pPr algn="ctr" fontAlgn="ctr">
                        <a:buNone/>
                      </a:pPr>
                      <a:r>
                        <a:rPr lang="en-US" sz="1000" b="1" u="none" strike="noStrike">
                          <a:effectLst/>
                        </a:rPr>
                        <a:t>Apr-25</a:t>
                      </a:r>
                      <a:endParaRPr lang="en-US" sz="1000" b="1" i="0" u="none" strike="noStrike">
                        <a:solidFill>
                          <a:srgbClr val="EE0000"/>
                        </a:solidFill>
                        <a:effectLst/>
                        <a:latin typeface="Arial" panose="020B06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6548" marR="6548" marT="6548" marB="0" anchor="ctr"/>
                </a:tc>
                <a:tc>
                  <a:txBody>
                    <a:bodyPr/>
                    <a:lstStyle/>
                    <a:p>
                      <a:pPr algn="ctr" fontAlgn="ctr">
                        <a:buNone/>
                      </a:pPr>
                      <a:r>
                        <a:rPr lang="en-US" sz="1000" b="1" u="none" strike="noStrike">
                          <a:effectLst/>
                        </a:rPr>
                        <a:t>May-25</a:t>
                      </a:r>
                      <a:endParaRPr lang="en-US" sz="1000" b="1" i="0" u="none" strike="noStrike">
                        <a:solidFill>
                          <a:srgbClr val="EE0000"/>
                        </a:solidFill>
                        <a:effectLst/>
                        <a:latin typeface="Arial" panose="020B06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6548" marR="6548" marT="6548" marB="0" anchor="ctr"/>
                </a:tc>
                <a:tc>
                  <a:txBody>
                    <a:bodyPr/>
                    <a:lstStyle/>
                    <a:p>
                      <a:pPr algn="ctr" fontAlgn="ctr">
                        <a:buNone/>
                      </a:pPr>
                      <a:r>
                        <a:rPr lang="en-US" sz="1000" b="1" u="none" strike="noStrike">
                          <a:effectLst/>
                        </a:rPr>
                        <a:t>Jun-25</a:t>
                      </a:r>
                      <a:endParaRPr lang="en-US" sz="1000" b="1" i="0" u="none" strike="noStrike">
                        <a:solidFill>
                          <a:srgbClr val="EE0000"/>
                        </a:solidFill>
                        <a:effectLst/>
                        <a:latin typeface="Arial" panose="020B06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effectLst/>
                        </a:rPr>
                        <a:t>% of Total</a:t>
                      </a:r>
                      <a:endParaRPr lang="en-US" sz="1000" b="1" i="0" u="none" strike="noStrike">
                        <a:solidFill>
                          <a:srgbClr val="000000"/>
                        </a:solidFill>
                        <a:effectLst/>
                        <a:latin typeface="Aptos Narrow" panose="020B0004020202020204" pitchFamily="34" charset="0"/>
                      </a:endParaRPr>
                    </a:p>
                  </a:txBody>
                  <a:tcPr marL="6548" marR="6548" marT="6548" marB="0" anchor="ctr"/>
                </a:tc>
                <a:extLst>
                  <a:ext uri="{0D108BD9-81ED-4DB2-BD59-A6C34878D82A}">
                    <a16:rowId xmlns:a16="http://schemas.microsoft.com/office/drawing/2014/main" val="4079763361"/>
                  </a:ext>
                </a:extLst>
              </a:tr>
              <a:tr h="255147">
                <a:tc>
                  <a:txBody>
                    <a:bodyPr/>
                    <a:lstStyle/>
                    <a:p>
                      <a:pPr algn="ctr" fontAlgn="ctr">
                        <a:buNone/>
                      </a:pPr>
                      <a:r>
                        <a:rPr lang="en-US" sz="900" b="1" u="none" strike="noStrike">
                          <a:effectLst/>
                        </a:rPr>
                        <a:t> </a:t>
                      </a:r>
                      <a:endParaRPr lang="en-US" sz="900" b="1" i="0" u="none" strike="noStrike">
                        <a:solidFill>
                          <a:srgbClr val="000000"/>
                        </a:solidFill>
                        <a:effectLst/>
                        <a:latin typeface="Arial" panose="020B0604020202020204" pitchFamily="34" charset="0"/>
                      </a:endParaRPr>
                    </a:p>
                  </a:txBody>
                  <a:tcPr marL="6548" marR="6548" marT="6548" marB="0" anchor="ctr"/>
                </a:tc>
                <a:tc>
                  <a:txBody>
                    <a:bodyPr/>
                    <a:lstStyle/>
                    <a:p>
                      <a:pPr algn="ctr" fontAlgn="ctr">
                        <a:buNone/>
                      </a:pPr>
                      <a:r>
                        <a:rPr lang="en-US" sz="900" b="1" u="none" strike="noStrike">
                          <a:effectLst/>
                        </a:rPr>
                        <a:t> </a:t>
                      </a:r>
                      <a:endParaRPr lang="en-US" sz="900" b="1" i="0" u="none" strike="noStrike">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1" u="none" strike="noStrike">
                        <a:solidFill>
                          <a:srgbClr val="FF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effectLst/>
                        </a:rPr>
                        <a:t> </a:t>
                      </a:r>
                      <a:endParaRPr lang="en-US" sz="1000" b="1" i="1" u="none" strike="noStrike" dirty="0">
                        <a:solidFill>
                          <a:srgbClr val="FF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effectLst/>
                        </a:rPr>
                        <a:t> </a:t>
                      </a:r>
                      <a:endParaRPr lang="en-US" sz="1000" b="1" i="1" u="none" strike="noStrike" dirty="0">
                        <a:solidFill>
                          <a:srgbClr val="FF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effectLst/>
                        </a:rPr>
                        <a:t> </a:t>
                      </a:r>
                      <a:endParaRPr lang="en-US" sz="1000" b="1" i="1" u="none" strike="noStrike" dirty="0">
                        <a:solidFill>
                          <a:srgbClr val="EE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548" marR="6548" marT="6548" marB="0" anchor="ctr"/>
                </a:tc>
                <a:extLst>
                  <a:ext uri="{0D108BD9-81ED-4DB2-BD59-A6C34878D82A}">
                    <a16:rowId xmlns:a16="http://schemas.microsoft.com/office/drawing/2014/main" val="2876254853"/>
                  </a:ext>
                </a:extLst>
              </a:tr>
              <a:tr h="255147">
                <a:tc>
                  <a:txBody>
                    <a:bodyPr/>
                    <a:lstStyle/>
                    <a:p>
                      <a:pPr algn="ctr" fontAlgn="ctr">
                        <a:buNone/>
                      </a:pPr>
                      <a:r>
                        <a:rPr lang="en-US" sz="1000" b="1" i="1" u="none" strike="noStrike" dirty="0">
                          <a:solidFill>
                            <a:srgbClr val="FF0000"/>
                          </a:solidFill>
                          <a:effectLst/>
                        </a:rPr>
                        <a:t>Average </a:t>
                      </a:r>
                      <a:r>
                        <a:rPr lang="en-US" sz="1000" b="1" i="1" u="none" strike="noStrike" dirty="0" err="1">
                          <a:solidFill>
                            <a:srgbClr val="FF0000"/>
                          </a:solidFill>
                          <a:effectLst/>
                        </a:rPr>
                        <a:t>Temprature</a:t>
                      </a:r>
                      <a:endParaRPr lang="en-US" sz="1000" b="1" i="1" u="none" strike="noStrike" dirty="0">
                        <a:solidFill>
                          <a:srgbClr val="FF0000"/>
                        </a:solidFill>
                        <a:effectLst/>
                        <a:latin typeface="Arial" panose="020B0604020202020204" pitchFamily="34" charset="0"/>
                      </a:endParaRPr>
                    </a:p>
                  </a:txBody>
                  <a:tcPr marL="6548" marR="6548" marT="6548" marB="0" anchor="ctr"/>
                </a:tc>
                <a:tc>
                  <a:txBody>
                    <a:bodyPr/>
                    <a:lstStyle/>
                    <a:p>
                      <a:pPr algn="l" fontAlgn="b">
                        <a:buNone/>
                      </a:pPr>
                      <a:endParaRPr lang="en-US" sz="1000" b="1" i="1" u="none" strike="noStrike" dirty="0">
                        <a:solidFill>
                          <a:srgbClr val="FF0000"/>
                        </a:solidFill>
                        <a:effectLst/>
                        <a:latin typeface="Aptos Narrow" panose="020B0004020202020204" pitchFamily="34" charset="0"/>
                      </a:endParaRPr>
                    </a:p>
                  </a:txBody>
                  <a:tcPr marL="6548" marR="6548" marT="6548" marB="0" anchor="b"/>
                </a:tc>
                <a:tc>
                  <a:txBody>
                    <a:bodyPr/>
                    <a:lstStyle/>
                    <a:p>
                      <a:pPr algn="ctr" fontAlgn="ctr">
                        <a:buNone/>
                      </a:pPr>
                      <a:r>
                        <a:rPr lang="en-US" sz="1000" b="1" i="1" u="none" strike="noStrike" dirty="0">
                          <a:solidFill>
                            <a:srgbClr val="FF0000"/>
                          </a:solidFill>
                          <a:effectLst/>
                        </a:rPr>
                        <a:t>33.5</a:t>
                      </a:r>
                      <a:endParaRPr lang="en-US" sz="1000" b="1" i="1" u="none" strike="noStrike" dirty="0">
                        <a:solidFill>
                          <a:srgbClr val="FF0000"/>
                        </a:solidFill>
                        <a:effectLst/>
                        <a:latin typeface="Aptos Narrow" panose="020B0004020202020204" pitchFamily="34" charset="0"/>
                      </a:endParaRPr>
                    </a:p>
                  </a:txBody>
                  <a:tcPr marL="6548" marR="6548" marT="6548"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548" marR="6548" marT="6548" marB="0" anchor="b"/>
                </a:tc>
                <a:tc>
                  <a:txBody>
                    <a:bodyPr/>
                    <a:lstStyle/>
                    <a:p>
                      <a:pPr algn="ctr" fontAlgn="ctr">
                        <a:buNone/>
                      </a:pPr>
                      <a:r>
                        <a:rPr lang="en-US" sz="1000" b="1" i="1" u="none" strike="noStrike" dirty="0">
                          <a:solidFill>
                            <a:srgbClr val="FF0000"/>
                          </a:solidFill>
                          <a:effectLst/>
                        </a:rPr>
                        <a:t>41.4</a:t>
                      </a:r>
                      <a:endParaRPr lang="en-US" sz="1000" b="1" i="1" u="none" strike="noStrike" dirty="0">
                        <a:solidFill>
                          <a:srgbClr val="FF0000"/>
                        </a:solidFill>
                        <a:effectLst/>
                        <a:latin typeface="Aptos Narrow" panose="020B0004020202020204" pitchFamily="34" charset="0"/>
                      </a:endParaRPr>
                    </a:p>
                  </a:txBody>
                  <a:tcPr marL="6548" marR="6548" marT="6548"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548" marR="6548" marT="6548" marB="0" anchor="b"/>
                </a:tc>
                <a:tc>
                  <a:txBody>
                    <a:bodyPr/>
                    <a:lstStyle/>
                    <a:p>
                      <a:pPr algn="ctr" fontAlgn="ctr">
                        <a:buNone/>
                      </a:pPr>
                      <a:r>
                        <a:rPr lang="en-US" sz="1000" b="1" i="1" u="none" strike="noStrike" dirty="0">
                          <a:solidFill>
                            <a:srgbClr val="FF0000"/>
                          </a:solidFill>
                          <a:effectLst/>
                        </a:rPr>
                        <a:t>53.2</a:t>
                      </a:r>
                      <a:endParaRPr lang="en-US" sz="1000" b="1" i="1" u="none" strike="noStrike" dirty="0">
                        <a:solidFill>
                          <a:srgbClr val="FF0000"/>
                        </a:solidFill>
                        <a:effectLst/>
                        <a:latin typeface="Aptos Narrow" panose="020B0004020202020204" pitchFamily="34" charset="0"/>
                      </a:endParaRPr>
                    </a:p>
                  </a:txBody>
                  <a:tcPr marL="6548" marR="6548" marT="6548"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548" marR="6548" marT="6548" marB="0" anchor="b"/>
                </a:tc>
                <a:tc>
                  <a:txBody>
                    <a:bodyPr/>
                    <a:lstStyle/>
                    <a:p>
                      <a:pPr algn="ctr" fontAlgn="ctr">
                        <a:buNone/>
                      </a:pPr>
                      <a:r>
                        <a:rPr lang="en-US" sz="1000" b="1" i="1" u="none" strike="noStrike" dirty="0">
                          <a:solidFill>
                            <a:srgbClr val="FF0000"/>
                          </a:solidFill>
                          <a:effectLst/>
                        </a:rPr>
                        <a:t>61.5</a:t>
                      </a:r>
                      <a:endParaRPr lang="en-US" sz="1000" b="1" i="1" u="none" strike="noStrike" dirty="0">
                        <a:solidFill>
                          <a:srgbClr val="FF0000"/>
                        </a:solidFill>
                        <a:effectLst/>
                        <a:latin typeface="Aptos Narrow" panose="020B0004020202020204" pitchFamily="34" charset="0"/>
                      </a:endParaRPr>
                    </a:p>
                  </a:txBody>
                  <a:tcPr marL="6548" marR="6548" marT="6548"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548" marR="6548" marT="6548" marB="0" anchor="b"/>
                </a:tc>
                <a:tc>
                  <a:txBody>
                    <a:bodyPr/>
                    <a:lstStyle/>
                    <a:p>
                      <a:pPr algn="ctr" fontAlgn="ctr">
                        <a:buNone/>
                      </a:pPr>
                      <a:r>
                        <a:rPr lang="en-US" sz="1000" b="1" i="1" u="none" strike="noStrike" dirty="0">
                          <a:solidFill>
                            <a:srgbClr val="FF0000"/>
                          </a:solidFill>
                          <a:effectLst/>
                        </a:rPr>
                        <a:t>67</a:t>
                      </a:r>
                      <a:endParaRPr lang="en-US" sz="1000" b="1" i="1" u="none" strike="noStrike" dirty="0">
                        <a:solidFill>
                          <a:srgbClr val="FF0000"/>
                        </a:solidFill>
                        <a:effectLst/>
                        <a:latin typeface="Aptos Narrow" panose="020B0004020202020204" pitchFamily="34" charset="0"/>
                      </a:endParaRPr>
                    </a:p>
                  </a:txBody>
                  <a:tcPr marL="6548" marR="6548" marT="6548"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6548" marR="6548" marT="6548" marB="0" anchor="b"/>
                </a:tc>
                <a:tc>
                  <a:txBody>
                    <a:bodyPr/>
                    <a:lstStyle/>
                    <a:p>
                      <a:pPr algn="ctr" fontAlgn="ctr">
                        <a:buNone/>
                      </a:pPr>
                      <a:r>
                        <a:rPr lang="en-US" sz="1000" b="1" i="1" u="none" strike="noStrike" dirty="0">
                          <a:solidFill>
                            <a:srgbClr val="FF0000"/>
                          </a:solidFill>
                          <a:effectLst/>
                        </a:rPr>
                        <a:t>78.1</a:t>
                      </a:r>
                      <a:endParaRPr lang="en-US" sz="1000" b="1" i="1" u="none" strike="noStrike" dirty="0">
                        <a:solidFill>
                          <a:srgbClr val="FF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effectLst/>
                        </a:rPr>
                        <a:t> </a:t>
                      </a:r>
                      <a:endParaRPr lang="en-US" sz="1000" b="1" i="1" u="none" strike="noStrike" dirty="0">
                        <a:solidFill>
                          <a:srgbClr val="EE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effectLst/>
                        </a:rPr>
                        <a:t> </a:t>
                      </a:r>
                      <a:endParaRPr lang="en-US" sz="1000" b="1" i="1" u="none" strike="noStrike" dirty="0">
                        <a:solidFill>
                          <a:srgbClr val="EE0000"/>
                        </a:solidFill>
                        <a:effectLst/>
                        <a:latin typeface="Aptos Narrow" panose="020B0004020202020204" pitchFamily="34" charset="0"/>
                      </a:endParaRPr>
                    </a:p>
                  </a:txBody>
                  <a:tcPr marL="6548" marR="6548" marT="6548" marB="0" anchor="ctr"/>
                </a:tc>
                <a:extLst>
                  <a:ext uri="{0D108BD9-81ED-4DB2-BD59-A6C34878D82A}">
                    <a16:rowId xmlns:a16="http://schemas.microsoft.com/office/drawing/2014/main" val="215525070"/>
                  </a:ext>
                </a:extLst>
              </a:tr>
              <a:tr h="255147">
                <a:tc>
                  <a:txBody>
                    <a:bodyPr/>
                    <a:lstStyle/>
                    <a:p>
                      <a:pPr algn="ctr" fontAlgn="ctr">
                        <a:buNone/>
                      </a:pPr>
                      <a:r>
                        <a:rPr lang="en-US" sz="900" b="1" u="none" strike="noStrike" dirty="0">
                          <a:solidFill>
                            <a:schemeClr val="accent1">
                              <a:lumMod val="60000"/>
                              <a:lumOff val="40000"/>
                            </a:schemeClr>
                          </a:solidFill>
                          <a:effectLst/>
                        </a:rPr>
                        <a:t>ARWA (MG) </a:t>
                      </a:r>
                      <a:endParaRPr lang="en-US" sz="900" b="1" i="0" u="none" strike="noStrike" dirty="0">
                        <a:solidFill>
                          <a:schemeClr val="accent1">
                            <a:lumMod val="60000"/>
                            <a:lumOff val="40000"/>
                          </a:schemeClr>
                        </a:solidFill>
                        <a:effectLst/>
                        <a:latin typeface="Arial" panose="020B0604020202020204" pitchFamily="34" charset="0"/>
                      </a:endParaRPr>
                    </a:p>
                  </a:txBody>
                  <a:tcPr marL="6548" marR="6548" marT="6548" marB="0" anchor="ctr"/>
                </a:tc>
                <a:tc>
                  <a:txBody>
                    <a:bodyPr/>
                    <a:lstStyle/>
                    <a:p>
                      <a:pPr algn="ctr" fontAlgn="ctr">
                        <a:buNone/>
                      </a:pPr>
                      <a:r>
                        <a:rPr lang="en-US" sz="900" b="1" u="none" strike="noStrike" dirty="0">
                          <a:solidFill>
                            <a:schemeClr val="accent1">
                              <a:lumMod val="60000"/>
                              <a:lumOff val="40000"/>
                            </a:schemeClr>
                          </a:solidFill>
                          <a:effectLst/>
                        </a:rPr>
                        <a:t> </a:t>
                      </a:r>
                      <a:endParaRPr lang="en-US" sz="900" b="1" i="0" u="none" strike="noStrike" dirty="0">
                        <a:solidFill>
                          <a:schemeClr val="accent1">
                            <a:lumMod val="60000"/>
                            <a:lumOff val="40000"/>
                          </a:schemeClr>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chemeClr val="accent1">
                              <a:lumMod val="60000"/>
                              <a:lumOff val="40000"/>
                            </a:schemeClr>
                          </a:solidFill>
                          <a:effectLst/>
                        </a:rPr>
                        <a:t>23.289</a:t>
                      </a:r>
                      <a:endParaRPr lang="en-US" sz="1000" b="1" i="1" u="none" strike="noStrike" dirty="0">
                        <a:solidFill>
                          <a:schemeClr val="accent1">
                            <a:lumMod val="60000"/>
                            <a:lumOff val="40000"/>
                          </a:schemeClr>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solidFill>
                            <a:schemeClr val="accent1">
                              <a:lumMod val="60000"/>
                              <a:lumOff val="40000"/>
                            </a:schemeClr>
                          </a:solidFill>
                          <a:effectLst/>
                        </a:rPr>
                        <a:t> </a:t>
                      </a:r>
                      <a:endParaRPr lang="en-US" sz="1000" b="1" i="0" u="none" strike="noStrike">
                        <a:solidFill>
                          <a:schemeClr val="accent1">
                            <a:lumMod val="60000"/>
                            <a:lumOff val="40000"/>
                          </a:schemeClr>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chemeClr val="accent1">
                              <a:lumMod val="60000"/>
                              <a:lumOff val="40000"/>
                            </a:schemeClr>
                          </a:solidFill>
                          <a:effectLst/>
                        </a:rPr>
                        <a:t>17.960</a:t>
                      </a:r>
                      <a:endParaRPr lang="en-US" sz="1000" b="1" i="1" u="none" strike="noStrike" dirty="0">
                        <a:solidFill>
                          <a:schemeClr val="accent1">
                            <a:lumMod val="60000"/>
                            <a:lumOff val="40000"/>
                          </a:schemeClr>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chemeClr val="accent1">
                              <a:lumMod val="60000"/>
                              <a:lumOff val="40000"/>
                            </a:schemeClr>
                          </a:solidFill>
                          <a:effectLst/>
                        </a:rPr>
                        <a:t> </a:t>
                      </a:r>
                      <a:endParaRPr lang="en-US" sz="1000" b="1" i="0" u="none" strike="noStrike" dirty="0">
                        <a:solidFill>
                          <a:schemeClr val="accent1">
                            <a:lumMod val="60000"/>
                            <a:lumOff val="40000"/>
                          </a:schemeClr>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chemeClr val="accent1">
                              <a:lumMod val="60000"/>
                              <a:lumOff val="40000"/>
                            </a:schemeClr>
                          </a:solidFill>
                          <a:effectLst/>
                        </a:rPr>
                        <a:t>21.981</a:t>
                      </a:r>
                      <a:endParaRPr lang="en-US" sz="1000" b="1" i="1" u="none" strike="noStrike" dirty="0">
                        <a:solidFill>
                          <a:schemeClr val="accent1">
                            <a:lumMod val="60000"/>
                            <a:lumOff val="40000"/>
                          </a:schemeClr>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chemeClr val="accent1">
                              <a:lumMod val="60000"/>
                              <a:lumOff val="40000"/>
                            </a:schemeClr>
                          </a:solidFill>
                          <a:effectLst/>
                        </a:rPr>
                        <a:t> </a:t>
                      </a:r>
                      <a:endParaRPr lang="en-US" sz="1000" b="1" i="0" u="none" strike="noStrike" dirty="0">
                        <a:solidFill>
                          <a:schemeClr val="accent1">
                            <a:lumMod val="60000"/>
                            <a:lumOff val="40000"/>
                          </a:schemeClr>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chemeClr val="accent1">
                              <a:lumMod val="60000"/>
                              <a:lumOff val="40000"/>
                            </a:schemeClr>
                          </a:solidFill>
                          <a:effectLst/>
                        </a:rPr>
                        <a:t>19.434</a:t>
                      </a:r>
                      <a:endParaRPr lang="en-US" sz="1000" b="1" i="1" u="none" strike="noStrike" dirty="0">
                        <a:solidFill>
                          <a:schemeClr val="accent1">
                            <a:lumMod val="60000"/>
                            <a:lumOff val="40000"/>
                          </a:schemeClr>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chemeClr val="accent1">
                              <a:lumMod val="60000"/>
                              <a:lumOff val="40000"/>
                            </a:schemeClr>
                          </a:solidFill>
                          <a:effectLst/>
                        </a:rPr>
                        <a:t> </a:t>
                      </a:r>
                      <a:endParaRPr lang="en-US" sz="1000" b="1" i="0" u="none" strike="noStrike" dirty="0">
                        <a:solidFill>
                          <a:schemeClr val="accent1">
                            <a:lumMod val="60000"/>
                            <a:lumOff val="40000"/>
                          </a:schemeClr>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chemeClr val="accent1">
                              <a:lumMod val="60000"/>
                              <a:lumOff val="40000"/>
                            </a:schemeClr>
                          </a:solidFill>
                          <a:effectLst/>
                        </a:rPr>
                        <a:t>22.714</a:t>
                      </a:r>
                      <a:endParaRPr lang="en-US" sz="1000" b="1" i="1" u="none" strike="noStrike" dirty="0">
                        <a:solidFill>
                          <a:schemeClr val="accent1">
                            <a:lumMod val="60000"/>
                            <a:lumOff val="40000"/>
                          </a:schemeClr>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chemeClr val="accent1">
                              <a:lumMod val="60000"/>
                              <a:lumOff val="40000"/>
                            </a:schemeClr>
                          </a:solidFill>
                          <a:effectLst/>
                        </a:rPr>
                        <a:t> </a:t>
                      </a:r>
                      <a:endParaRPr lang="en-US" sz="1000" b="1" i="0" u="none" strike="noStrike" dirty="0">
                        <a:solidFill>
                          <a:schemeClr val="accent1">
                            <a:lumMod val="60000"/>
                            <a:lumOff val="40000"/>
                          </a:schemeClr>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chemeClr val="accent1">
                              <a:lumMod val="60000"/>
                              <a:lumOff val="40000"/>
                            </a:schemeClr>
                          </a:solidFill>
                          <a:effectLst/>
                        </a:rPr>
                        <a:t>25.709</a:t>
                      </a:r>
                      <a:endParaRPr lang="en-US" sz="1000" b="1" i="1" u="none" strike="noStrike" dirty="0">
                        <a:solidFill>
                          <a:schemeClr val="accent1">
                            <a:lumMod val="60000"/>
                            <a:lumOff val="40000"/>
                          </a:schemeClr>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chemeClr val="accent1">
                              <a:lumMod val="60000"/>
                              <a:lumOff val="40000"/>
                            </a:schemeClr>
                          </a:solidFill>
                          <a:effectLst/>
                        </a:rPr>
                        <a:t> </a:t>
                      </a:r>
                      <a:endParaRPr lang="en-US" sz="1000" b="1" i="0" u="none" strike="noStrike" dirty="0">
                        <a:solidFill>
                          <a:schemeClr val="accent1">
                            <a:lumMod val="60000"/>
                            <a:lumOff val="40000"/>
                          </a:schemeClr>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chemeClr val="accent1">
                              <a:lumMod val="60000"/>
                              <a:lumOff val="40000"/>
                            </a:schemeClr>
                          </a:solidFill>
                          <a:effectLst/>
                        </a:rPr>
                        <a:t>60%</a:t>
                      </a:r>
                      <a:endParaRPr lang="en-US" sz="1000" b="1" i="0" u="none" strike="noStrike" dirty="0">
                        <a:solidFill>
                          <a:schemeClr val="accent1">
                            <a:lumMod val="60000"/>
                            <a:lumOff val="40000"/>
                          </a:schemeClr>
                        </a:solidFill>
                        <a:effectLst/>
                        <a:latin typeface="Aptos Narrow" panose="020B0004020202020204" pitchFamily="34" charset="0"/>
                      </a:endParaRPr>
                    </a:p>
                  </a:txBody>
                  <a:tcPr marL="6548" marR="6548" marT="6548" marB="0" anchor="ctr"/>
                </a:tc>
                <a:extLst>
                  <a:ext uri="{0D108BD9-81ED-4DB2-BD59-A6C34878D82A}">
                    <a16:rowId xmlns:a16="http://schemas.microsoft.com/office/drawing/2014/main" val="951555732"/>
                  </a:ext>
                </a:extLst>
              </a:tr>
              <a:tr h="255147">
                <a:tc>
                  <a:txBody>
                    <a:bodyPr/>
                    <a:lstStyle/>
                    <a:p>
                      <a:pPr algn="ctr" fontAlgn="ctr">
                        <a:buNone/>
                      </a:pPr>
                      <a:r>
                        <a:rPr lang="en-US" sz="900" b="1" u="none" strike="noStrike">
                          <a:effectLst/>
                        </a:rPr>
                        <a:t>Richmond (MG)</a:t>
                      </a:r>
                      <a:endParaRPr lang="en-US" sz="900" b="1" i="0" u="none" strike="noStrike">
                        <a:solidFill>
                          <a:srgbClr val="000000"/>
                        </a:solidFill>
                        <a:effectLst/>
                        <a:latin typeface="Arial" panose="020B0604020202020204" pitchFamily="34" charset="0"/>
                      </a:endParaRPr>
                    </a:p>
                  </a:txBody>
                  <a:tcPr marL="6548" marR="6548" marT="6548" marB="0" anchor="ctr"/>
                </a:tc>
                <a:tc>
                  <a:txBody>
                    <a:bodyPr/>
                    <a:lstStyle/>
                    <a:p>
                      <a:pPr algn="ctr" fontAlgn="ctr">
                        <a:buNone/>
                      </a:pPr>
                      <a:r>
                        <a:rPr lang="en-US" sz="900" b="1" u="none" strike="noStrike">
                          <a:effectLst/>
                        </a:rPr>
                        <a:t> </a:t>
                      </a:r>
                      <a:endParaRPr lang="en-US" sz="900" b="1" i="0" u="none" strike="noStrike">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effectLst/>
                        </a:rPr>
                        <a:t>1.550</a:t>
                      </a:r>
                      <a:endParaRPr lang="en-US" sz="1000" b="1" i="1" u="none" strike="noStrike" dirty="0">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effectLst/>
                        </a:rPr>
                        <a:t> </a:t>
                      </a:r>
                      <a:endParaRPr lang="en-US" sz="1000" b="1" i="0" u="none" strike="noStrike" dirty="0">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effectLst/>
                        </a:rPr>
                        <a:t>4.671</a:t>
                      </a:r>
                      <a:endParaRPr lang="en-US" sz="1000" b="1" i="1" u="none" strike="noStrike" dirty="0">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effectLst/>
                        </a:rPr>
                        <a:t>6.555</a:t>
                      </a:r>
                      <a:endParaRPr lang="en-US" sz="1000" b="1" i="1" u="none" strike="noStrike">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effectLst/>
                        </a:rPr>
                        <a:t>9.354</a:t>
                      </a:r>
                      <a:endParaRPr lang="en-US" sz="1000" b="1" i="1" u="none" strike="noStrike" dirty="0">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effectLst/>
                        </a:rPr>
                        <a:t> </a:t>
                      </a:r>
                      <a:endParaRPr lang="en-US" sz="1000" b="1" i="0" u="none" strike="noStrike" dirty="0">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effectLst/>
                        </a:rPr>
                        <a:t>9.764</a:t>
                      </a:r>
                      <a:endParaRPr lang="en-US" sz="1000" b="1" i="1" u="none" strike="noStrike" dirty="0">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effectLst/>
                        </a:rPr>
                        <a:t>12.836</a:t>
                      </a:r>
                      <a:endParaRPr lang="en-US" sz="1000" b="1" i="1" u="none" strike="noStrike" dirty="0">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a:effectLst/>
                        </a:rPr>
                        <a:t>21%</a:t>
                      </a:r>
                      <a:endParaRPr lang="en-US" sz="1000" b="1" i="0" u="none" strike="noStrike">
                        <a:solidFill>
                          <a:srgbClr val="000000"/>
                        </a:solidFill>
                        <a:effectLst/>
                        <a:latin typeface="Aptos Narrow" panose="020B0004020202020204" pitchFamily="34" charset="0"/>
                      </a:endParaRPr>
                    </a:p>
                  </a:txBody>
                  <a:tcPr marL="6548" marR="6548" marT="6548" marB="0" anchor="ctr"/>
                </a:tc>
                <a:extLst>
                  <a:ext uri="{0D108BD9-81ED-4DB2-BD59-A6C34878D82A}">
                    <a16:rowId xmlns:a16="http://schemas.microsoft.com/office/drawing/2014/main" val="3433253294"/>
                  </a:ext>
                </a:extLst>
              </a:tr>
              <a:tr h="255147">
                <a:tc>
                  <a:txBody>
                    <a:bodyPr/>
                    <a:lstStyle/>
                    <a:p>
                      <a:pPr algn="ctr" fontAlgn="ctr">
                        <a:buNone/>
                      </a:pPr>
                      <a:r>
                        <a:rPr lang="en-US" sz="900" b="1" u="none" strike="noStrike" dirty="0">
                          <a:solidFill>
                            <a:srgbClr val="FF0000"/>
                          </a:solidFill>
                          <a:effectLst/>
                        </a:rPr>
                        <a:t>A &amp; E Plant (MG)</a:t>
                      </a:r>
                      <a:endParaRPr lang="en-US" sz="900" b="1" i="0" u="none" strike="noStrike" dirty="0">
                        <a:solidFill>
                          <a:srgbClr val="FF0000"/>
                        </a:solidFill>
                        <a:effectLst/>
                        <a:latin typeface="Arial" panose="020B0604020202020204" pitchFamily="34" charset="0"/>
                      </a:endParaRPr>
                    </a:p>
                  </a:txBody>
                  <a:tcPr marL="6548" marR="6548" marT="6548" marB="0" anchor="ctr"/>
                </a:tc>
                <a:tc>
                  <a:txBody>
                    <a:bodyPr/>
                    <a:lstStyle/>
                    <a:p>
                      <a:pPr algn="ctr" fontAlgn="ctr">
                        <a:buNone/>
                      </a:pPr>
                      <a:r>
                        <a:rPr lang="en-US" sz="900" b="1" u="none" strike="noStrike" dirty="0">
                          <a:solidFill>
                            <a:srgbClr val="FF0000"/>
                          </a:solidFill>
                          <a:effectLst/>
                        </a:rPr>
                        <a:t> </a:t>
                      </a:r>
                      <a:endParaRPr lang="en-US" sz="900" b="1" i="0" u="none" strike="noStrike" dirty="0">
                        <a:solidFill>
                          <a:srgbClr val="FF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rgbClr val="FF0000"/>
                          </a:solidFill>
                          <a:effectLst/>
                        </a:rPr>
                        <a:t>7.099</a:t>
                      </a:r>
                      <a:endParaRPr lang="en-US" sz="1000" b="1" i="1" u="none" strike="noStrike" dirty="0">
                        <a:solidFill>
                          <a:srgbClr val="FF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rgbClr val="FF0000"/>
                          </a:solidFill>
                          <a:effectLst/>
                        </a:rPr>
                        <a:t> </a:t>
                      </a:r>
                      <a:endParaRPr lang="en-US" sz="1000" b="1" i="0" u="none" strike="noStrike" dirty="0">
                        <a:solidFill>
                          <a:srgbClr val="FF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rgbClr val="FF0000"/>
                          </a:solidFill>
                          <a:effectLst/>
                        </a:rPr>
                        <a:t>7.458</a:t>
                      </a:r>
                      <a:endParaRPr lang="en-US" sz="1000" b="1" i="1" u="none" strike="noStrike" dirty="0">
                        <a:solidFill>
                          <a:srgbClr val="FF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rgbClr val="FF0000"/>
                          </a:solidFill>
                          <a:effectLst/>
                        </a:rPr>
                        <a:t> </a:t>
                      </a:r>
                      <a:endParaRPr lang="en-US" sz="1000" b="1" i="0" u="none" strike="noStrike" dirty="0">
                        <a:solidFill>
                          <a:srgbClr val="FF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rgbClr val="FF0000"/>
                          </a:solidFill>
                          <a:effectLst/>
                        </a:rPr>
                        <a:t>3.312</a:t>
                      </a:r>
                      <a:endParaRPr lang="en-US" sz="1000" b="1" i="1" u="none" strike="noStrike" dirty="0">
                        <a:solidFill>
                          <a:srgbClr val="FF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rgbClr val="FF0000"/>
                          </a:solidFill>
                          <a:effectLst/>
                        </a:rPr>
                        <a:t> </a:t>
                      </a:r>
                      <a:endParaRPr lang="en-US" sz="1000" b="1" i="0" u="none" strike="noStrike" dirty="0">
                        <a:solidFill>
                          <a:srgbClr val="FF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rgbClr val="FF0000"/>
                          </a:solidFill>
                          <a:effectLst/>
                        </a:rPr>
                        <a:t>8.769</a:t>
                      </a:r>
                      <a:endParaRPr lang="en-US" sz="1000" b="1" i="1" u="none" strike="noStrike" dirty="0">
                        <a:solidFill>
                          <a:srgbClr val="FF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rgbClr val="FF0000"/>
                          </a:solidFill>
                          <a:effectLst/>
                        </a:rPr>
                        <a:t> </a:t>
                      </a:r>
                      <a:endParaRPr lang="en-US" sz="1000" b="1" i="0" u="none" strike="noStrike" dirty="0">
                        <a:solidFill>
                          <a:srgbClr val="FF0000"/>
                        </a:solidFill>
                        <a:effectLst/>
                        <a:latin typeface="Arial" panose="020B0604020202020204" pitchFamily="34" charset="0"/>
                      </a:endParaRPr>
                    </a:p>
                  </a:txBody>
                  <a:tcPr marL="6548" marR="6548" marT="6548" marB="0" anchor="ctr"/>
                </a:tc>
                <a:tc>
                  <a:txBody>
                    <a:bodyPr/>
                    <a:lstStyle/>
                    <a:p>
                      <a:pPr algn="ctr" fontAlgn="ctr">
                        <a:buNone/>
                      </a:pPr>
                      <a:r>
                        <a:rPr lang="en-US" sz="1000" b="1" u="none" strike="noStrike" dirty="0">
                          <a:solidFill>
                            <a:srgbClr val="FF0000"/>
                          </a:solidFill>
                          <a:effectLst/>
                        </a:rPr>
                        <a:t>9.338</a:t>
                      </a:r>
                      <a:endParaRPr lang="en-US" sz="1000" b="1" i="1" u="none" strike="noStrike" dirty="0">
                        <a:solidFill>
                          <a:srgbClr val="FF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rgbClr val="FF0000"/>
                          </a:solidFill>
                          <a:effectLst/>
                        </a:rPr>
                        <a:t> </a:t>
                      </a:r>
                      <a:endParaRPr lang="en-US" sz="1000" b="1" i="0" u="none" strike="noStrike" dirty="0">
                        <a:solidFill>
                          <a:srgbClr val="FF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rgbClr val="FF0000"/>
                          </a:solidFill>
                          <a:effectLst/>
                        </a:rPr>
                        <a:t>10.928</a:t>
                      </a:r>
                      <a:endParaRPr lang="en-US" sz="1000" b="1" i="1" u="none" strike="noStrike" dirty="0">
                        <a:solidFill>
                          <a:srgbClr val="FF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rgbClr val="FF0000"/>
                          </a:solidFill>
                          <a:effectLst/>
                        </a:rPr>
                        <a:t> </a:t>
                      </a:r>
                      <a:endParaRPr lang="en-US" sz="1000" b="1" i="0" u="none" strike="noStrike" dirty="0">
                        <a:solidFill>
                          <a:srgbClr val="FF0000"/>
                        </a:solidFill>
                        <a:effectLst/>
                        <a:latin typeface="Aptos Narrow" panose="020B0004020202020204" pitchFamily="34" charset="0"/>
                      </a:endParaRPr>
                    </a:p>
                  </a:txBody>
                  <a:tcPr marL="6548" marR="6548" marT="6548" marB="0" anchor="ctr"/>
                </a:tc>
                <a:tc>
                  <a:txBody>
                    <a:bodyPr/>
                    <a:lstStyle/>
                    <a:p>
                      <a:pPr algn="ctr" fontAlgn="ctr">
                        <a:buNone/>
                      </a:pPr>
                      <a:r>
                        <a:rPr lang="en-US" sz="1000" b="1" u="none" strike="noStrike" dirty="0">
                          <a:solidFill>
                            <a:srgbClr val="FF0000"/>
                          </a:solidFill>
                          <a:effectLst/>
                        </a:rPr>
                        <a:t>22%</a:t>
                      </a:r>
                      <a:endParaRPr lang="en-US" sz="1000" b="1" i="0" u="none" strike="noStrike" dirty="0">
                        <a:solidFill>
                          <a:srgbClr val="FF0000"/>
                        </a:solidFill>
                        <a:effectLst/>
                        <a:latin typeface="Aptos Narrow" panose="020B0004020202020204" pitchFamily="34" charset="0"/>
                      </a:endParaRPr>
                    </a:p>
                  </a:txBody>
                  <a:tcPr marL="6548" marR="6548" marT="6548" marB="0" anchor="ctr"/>
                </a:tc>
                <a:extLst>
                  <a:ext uri="{0D108BD9-81ED-4DB2-BD59-A6C34878D82A}">
                    <a16:rowId xmlns:a16="http://schemas.microsoft.com/office/drawing/2014/main" val="3232485226"/>
                  </a:ext>
                </a:extLst>
              </a:tr>
            </a:tbl>
          </a:graphicData>
        </a:graphic>
      </p:graphicFrame>
      <p:graphicFrame>
        <p:nvGraphicFramePr>
          <p:cNvPr id="6" name="Table 5">
            <a:extLst>
              <a:ext uri="{FF2B5EF4-FFF2-40B4-BE49-F238E27FC236}">
                <a16:creationId xmlns:a16="http://schemas.microsoft.com/office/drawing/2014/main" id="{BBD41D29-86FE-7AD8-13B8-EF04D764EEA3}"/>
              </a:ext>
            </a:extLst>
          </p:cNvPr>
          <p:cNvGraphicFramePr>
            <a:graphicFrameLocks noGrp="1"/>
          </p:cNvGraphicFramePr>
          <p:nvPr>
            <p:extLst>
              <p:ext uri="{D42A27DB-BD31-4B8C-83A1-F6EECF244321}">
                <p14:modId xmlns:p14="http://schemas.microsoft.com/office/powerpoint/2010/main" val="876070100"/>
              </p:ext>
            </p:extLst>
          </p:nvPr>
        </p:nvGraphicFramePr>
        <p:xfrm>
          <a:off x="116982" y="189341"/>
          <a:ext cx="11958038" cy="2148174"/>
        </p:xfrm>
        <a:graphic>
          <a:graphicData uri="http://schemas.openxmlformats.org/drawingml/2006/table">
            <a:tbl>
              <a:tblPr>
                <a:tableStyleId>{5C22544A-7EE6-4342-B048-85BDC9FD1C3A}</a:tableStyleId>
              </a:tblPr>
              <a:tblGrid>
                <a:gridCol w="1005245">
                  <a:extLst>
                    <a:ext uri="{9D8B030D-6E8A-4147-A177-3AD203B41FA5}">
                      <a16:colId xmlns:a16="http://schemas.microsoft.com/office/drawing/2014/main" val="3938140964"/>
                    </a:ext>
                  </a:extLst>
                </a:gridCol>
                <a:gridCol w="56190">
                  <a:extLst>
                    <a:ext uri="{9D8B030D-6E8A-4147-A177-3AD203B41FA5}">
                      <a16:colId xmlns:a16="http://schemas.microsoft.com/office/drawing/2014/main" val="3205249854"/>
                    </a:ext>
                  </a:extLst>
                </a:gridCol>
                <a:gridCol w="765488">
                  <a:extLst>
                    <a:ext uri="{9D8B030D-6E8A-4147-A177-3AD203B41FA5}">
                      <a16:colId xmlns:a16="http://schemas.microsoft.com/office/drawing/2014/main" val="437476229"/>
                    </a:ext>
                  </a:extLst>
                </a:gridCol>
                <a:gridCol w="65199">
                  <a:extLst>
                    <a:ext uri="{9D8B030D-6E8A-4147-A177-3AD203B41FA5}">
                      <a16:colId xmlns:a16="http://schemas.microsoft.com/office/drawing/2014/main" val="1769772266"/>
                    </a:ext>
                  </a:extLst>
                </a:gridCol>
                <a:gridCol w="756479">
                  <a:extLst>
                    <a:ext uri="{9D8B030D-6E8A-4147-A177-3AD203B41FA5}">
                      <a16:colId xmlns:a16="http://schemas.microsoft.com/office/drawing/2014/main" val="3873598383"/>
                    </a:ext>
                  </a:extLst>
                </a:gridCol>
                <a:gridCol w="61330">
                  <a:extLst>
                    <a:ext uri="{9D8B030D-6E8A-4147-A177-3AD203B41FA5}">
                      <a16:colId xmlns:a16="http://schemas.microsoft.com/office/drawing/2014/main" val="3273662890"/>
                    </a:ext>
                  </a:extLst>
                </a:gridCol>
                <a:gridCol w="760348">
                  <a:extLst>
                    <a:ext uri="{9D8B030D-6E8A-4147-A177-3AD203B41FA5}">
                      <a16:colId xmlns:a16="http://schemas.microsoft.com/office/drawing/2014/main" val="395150494"/>
                    </a:ext>
                  </a:extLst>
                </a:gridCol>
                <a:gridCol w="70339">
                  <a:extLst>
                    <a:ext uri="{9D8B030D-6E8A-4147-A177-3AD203B41FA5}">
                      <a16:colId xmlns:a16="http://schemas.microsoft.com/office/drawing/2014/main" val="1980864247"/>
                    </a:ext>
                  </a:extLst>
                </a:gridCol>
                <a:gridCol w="751339">
                  <a:extLst>
                    <a:ext uri="{9D8B030D-6E8A-4147-A177-3AD203B41FA5}">
                      <a16:colId xmlns:a16="http://schemas.microsoft.com/office/drawing/2014/main" val="3906885361"/>
                    </a:ext>
                  </a:extLst>
                </a:gridCol>
                <a:gridCol w="32886">
                  <a:extLst>
                    <a:ext uri="{9D8B030D-6E8A-4147-A177-3AD203B41FA5}">
                      <a16:colId xmlns:a16="http://schemas.microsoft.com/office/drawing/2014/main" val="1640046542"/>
                    </a:ext>
                  </a:extLst>
                </a:gridCol>
                <a:gridCol w="788792">
                  <a:extLst>
                    <a:ext uri="{9D8B030D-6E8A-4147-A177-3AD203B41FA5}">
                      <a16:colId xmlns:a16="http://schemas.microsoft.com/office/drawing/2014/main" val="790438179"/>
                    </a:ext>
                  </a:extLst>
                </a:gridCol>
                <a:gridCol w="32886">
                  <a:extLst>
                    <a:ext uri="{9D8B030D-6E8A-4147-A177-3AD203B41FA5}">
                      <a16:colId xmlns:a16="http://schemas.microsoft.com/office/drawing/2014/main" val="1245460545"/>
                    </a:ext>
                  </a:extLst>
                </a:gridCol>
                <a:gridCol w="788792">
                  <a:extLst>
                    <a:ext uri="{9D8B030D-6E8A-4147-A177-3AD203B41FA5}">
                      <a16:colId xmlns:a16="http://schemas.microsoft.com/office/drawing/2014/main" val="2755204804"/>
                    </a:ext>
                  </a:extLst>
                </a:gridCol>
                <a:gridCol w="32973">
                  <a:extLst>
                    <a:ext uri="{9D8B030D-6E8A-4147-A177-3AD203B41FA5}">
                      <a16:colId xmlns:a16="http://schemas.microsoft.com/office/drawing/2014/main" val="3228647790"/>
                    </a:ext>
                  </a:extLst>
                </a:gridCol>
                <a:gridCol w="867376">
                  <a:extLst>
                    <a:ext uri="{9D8B030D-6E8A-4147-A177-3AD203B41FA5}">
                      <a16:colId xmlns:a16="http://schemas.microsoft.com/office/drawing/2014/main" val="2810850798"/>
                    </a:ext>
                  </a:extLst>
                </a:gridCol>
                <a:gridCol w="32886">
                  <a:extLst>
                    <a:ext uri="{9D8B030D-6E8A-4147-A177-3AD203B41FA5}">
                      <a16:colId xmlns:a16="http://schemas.microsoft.com/office/drawing/2014/main" val="2439220692"/>
                    </a:ext>
                  </a:extLst>
                </a:gridCol>
                <a:gridCol w="788792">
                  <a:extLst>
                    <a:ext uri="{9D8B030D-6E8A-4147-A177-3AD203B41FA5}">
                      <a16:colId xmlns:a16="http://schemas.microsoft.com/office/drawing/2014/main" val="1892576570"/>
                    </a:ext>
                  </a:extLst>
                </a:gridCol>
                <a:gridCol w="36715">
                  <a:extLst>
                    <a:ext uri="{9D8B030D-6E8A-4147-A177-3AD203B41FA5}">
                      <a16:colId xmlns:a16="http://schemas.microsoft.com/office/drawing/2014/main" val="490115672"/>
                    </a:ext>
                  </a:extLst>
                </a:gridCol>
                <a:gridCol w="784963">
                  <a:extLst>
                    <a:ext uri="{9D8B030D-6E8A-4147-A177-3AD203B41FA5}">
                      <a16:colId xmlns:a16="http://schemas.microsoft.com/office/drawing/2014/main" val="3258625690"/>
                    </a:ext>
                  </a:extLst>
                </a:gridCol>
                <a:gridCol w="45724">
                  <a:extLst>
                    <a:ext uri="{9D8B030D-6E8A-4147-A177-3AD203B41FA5}">
                      <a16:colId xmlns:a16="http://schemas.microsoft.com/office/drawing/2014/main" val="188247553"/>
                    </a:ext>
                  </a:extLst>
                </a:gridCol>
                <a:gridCol w="775954">
                  <a:extLst>
                    <a:ext uri="{9D8B030D-6E8A-4147-A177-3AD203B41FA5}">
                      <a16:colId xmlns:a16="http://schemas.microsoft.com/office/drawing/2014/main" val="45726411"/>
                    </a:ext>
                  </a:extLst>
                </a:gridCol>
                <a:gridCol w="32886">
                  <a:extLst>
                    <a:ext uri="{9D8B030D-6E8A-4147-A177-3AD203B41FA5}">
                      <a16:colId xmlns:a16="http://schemas.microsoft.com/office/drawing/2014/main" val="4227730995"/>
                    </a:ext>
                  </a:extLst>
                </a:gridCol>
                <a:gridCol w="788792">
                  <a:extLst>
                    <a:ext uri="{9D8B030D-6E8A-4147-A177-3AD203B41FA5}">
                      <a16:colId xmlns:a16="http://schemas.microsoft.com/office/drawing/2014/main" val="909514508"/>
                    </a:ext>
                  </a:extLst>
                </a:gridCol>
                <a:gridCol w="32886">
                  <a:extLst>
                    <a:ext uri="{9D8B030D-6E8A-4147-A177-3AD203B41FA5}">
                      <a16:colId xmlns:a16="http://schemas.microsoft.com/office/drawing/2014/main" val="2226117016"/>
                    </a:ext>
                  </a:extLst>
                </a:gridCol>
                <a:gridCol w="788792">
                  <a:extLst>
                    <a:ext uri="{9D8B030D-6E8A-4147-A177-3AD203B41FA5}">
                      <a16:colId xmlns:a16="http://schemas.microsoft.com/office/drawing/2014/main" val="4077827978"/>
                    </a:ext>
                  </a:extLst>
                </a:gridCol>
                <a:gridCol w="32886">
                  <a:extLst>
                    <a:ext uri="{9D8B030D-6E8A-4147-A177-3AD203B41FA5}">
                      <a16:colId xmlns:a16="http://schemas.microsoft.com/office/drawing/2014/main" val="1160362654"/>
                    </a:ext>
                  </a:extLst>
                </a:gridCol>
                <a:gridCol w="981100">
                  <a:extLst>
                    <a:ext uri="{9D8B030D-6E8A-4147-A177-3AD203B41FA5}">
                      <a16:colId xmlns:a16="http://schemas.microsoft.com/office/drawing/2014/main" val="2306355581"/>
                    </a:ext>
                  </a:extLst>
                </a:gridCol>
              </a:tblGrid>
              <a:tr h="358029">
                <a:tc>
                  <a:txBody>
                    <a:bodyPr/>
                    <a:lstStyle/>
                    <a:p>
                      <a:pPr algn="ctr" fontAlgn="ctr">
                        <a:buNone/>
                      </a:pPr>
                      <a:r>
                        <a:rPr lang="en-US" sz="1800" b="1" u="none" strike="noStrike" dirty="0">
                          <a:effectLst/>
                        </a:rPr>
                        <a:t>2023</a:t>
                      </a:r>
                      <a:endParaRPr lang="en-US" sz="1800" b="1" i="0" u="none" strike="noStrike" dirty="0">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dirty="0">
                          <a:effectLst/>
                        </a:rPr>
                        <a:t>Jan-23</a:t>
                      </a:r>
                      <a:endParaRPr lang="en-US" sz="1000" b="1" i="1" u="none" strike="noStrike" dirty="0">
                        <a:solidFill>
                          <a:srgbClr val="FF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dirty="0">
                          <a:effectLst/>
                        </a:rPr>
                        <a:t>Feb-23</a:t>
                      </a:r>
                      <a:endParaRPr lang="en-US" sz="1000" b="1" i="1" u="none" strike="noStrike" dirty="0">
                        <a:solidFill>
                          <a:srgbClr val="FF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Mar-23</a:t>
                      </a:r>
                      <a:endParaRPr lang="en-US" sz="1000" b="1" i="1"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Apr-23</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May-23</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Jun-23</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Jul-23</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Aug-23</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Sep-23</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Oct-23</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Nov-23</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Dec-23</a:t>
                      </a:r>
                      <a:endParaRPr lang="en-US" sz="1000" b="1" i="0" u="none" strike="noStrike">
                        <a:solidFill>
                          <a:srgbClr val="EE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of Total</a:t>
                      </a:r>
                      <a:endParaRPr lang="en-US" sz="1000" b="1" i="0" u="none" strike="noStrike">
                        <a:solidFill>
                          <a:srgbClr val="000000"/>
                        </a:solidFill>
                        <a:effectLst/>
                        <a:latin typeface="Aptos Narrow" panose="020B0004020202020204" pitchFamily="34" charset="0"/>
                      </a:endParaRPr>
                    </a:p>
                  </a:txBody>
                  <a:tcPr marL="3743" marR="3743" marT="3743" marB="0" anchor="ctr"/>
                </a:tc>
                <a:extLst>
                  <a:ext uri="{0D108BD9-81ED-4DB2-BD59-A6C34878D82A}">
                    <a16:rowId xmlns:a16="http://schemas.microsoft.com/office/drawing/2014/main" val="2430166633"/>
                  </a:ext>
                </a:extLst>
              </a:tr>
              <a:tr h="358029">
                <a:tc>
                  <a:txBody>
                    <a:bodyPr/>
                    <a:lstStyle/>
                    <a:p>
                      <a:pPr algn="ctr" fontAlgn="ctr">
                        <a:buNone/>
                      </a:pP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effectLst/>
                        </a:rPr>
                        <a:t> </a:t>
                      </a:r>
                      <a:endParaRPr lang="en-US" sz="1000" b="1" i="1" u="none" strike="noStrike" dirty="0">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effectLst/>
                        </a:rPr>
                        <a:t> </a:t>
                      </a:r>
                      <a:endParaRPr lang="en-US" sz="1000" b="1" i="1" u="none" strike="noStrike" dirty="0">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effectLst/>
                        </a:rPr>
                        <a:t> </a:t>
                      </a:r>
                      <a:endParaRPr lang="en-US" sz="1000" b="1" i="1" u="none" strike="noStrike" dirty="0">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extLst>
                  <a:ext uri="{0D108BD9-81ED-4DB2-BD59-A6C34878D82A}">
                    <a16:rowId xmlns:a16="http://schemas.microsoft.com/office/drawing/2014/main" val="1244579727"/>
                  </a:ext>
                </a:extLst>
              </a:tr>
              <a:tr h="358029">
                <a:tc>
                  <a:txBody>
                    <a:bodyPr/>
                    <a:lstStyle/>
                    <a:p>
                      <a:pPr algn="ctr" fontAlgn="ctr">
                        <a:buNone/>
                      </a:pPr>
                      <a:r>
                        <a:rPr lang="en-US" sz="1000" b="1" i="1" u="none" strike="noStrike" dirty="0">
                          <a:solidFill>
                            <a:srgbClr val="FF0000"/>
                          </a:solidFill>
                          <a:effectLst/>
                        </a:rPr>
                        <a:t>Average </a:t>
                      </a:r>
                      <a:r>
                        <a:rPr lang="en-US" sz="1000" b="1" i="1" u="none" strike="noStrike" dirty="0" err="1">
                          <a:solidFill>
                            <a:srgbClr val="FF0000"/>
                          </a:solidFill>
                          <a:effectLst/>
                        </a:rPr>
                        <a:t>Temprature</a:t>
                      </a:r>
                      <a:endParaRPr lang="en-US" sz="1000" b="1" i="1" u="none" strike="noStrike" dirty="0">
                        <a:solidFill>
                          <a:srgbClr val="FF0000"/>
                        </a:solidFill>
                        <a:effectLst/>
                        <a:latin typeface="Arial" panose="020B0604020202020204" pitchFamily="34" charset="0"/>
                      </a:endParaRPr>
                    </a:p>
                  </a:txBody>
                  <a:tcPr marL="3743" marR="3743" marT="3743"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46.2</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48.8</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dirty="0">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50.9</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dirty="0">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61.8</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dirty="0">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64.8</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dirty="0">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72.3</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dirty="0">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81.2</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78.9</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73.2</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62.9</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49.4</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l" fontAlgn="b">
                        <a:buNone/>
                      </a:pPr>
                      <a:endParaRPr lang="en-US" sz="1000" b="1" i="1" u="none" strike="noStrike">
                        <a:solidFill>
                          <a:srgbClr val="FF0000"/>
                        </a:solidFill>
                        <a:effectLst/>
                        <a:latin typeface="Aptos Narrow" panose="020B0004020202020204" pitchFamily="34" charset="0"/>
                      </a:endParaRPr>
                    </a:p>
                  </a:txBody>
                  <a:tcPr marL="3743" marR="3743" marT="3743" marB="0" anchor="b"/>
                </a:tc>
                <a:tc>
                  <a:txBody>
                    <a:bodyPr/>
                    <a:lstStyle/>
                    <a:p>
                      <a:pPr algn="ctr" fontAlgn="ctr">
                        <a:buNone/>
                      </a:pPr>
                      <a:r>
                        <a:rPr lang="en-US" sz="1000" b="1" i="1" u="none" strike="noStrike" dirty="0">
                          <a:solidFill>
                            <a:srgbClr val="FF0000"/>
                          </a:solidFill>
                          <a:effectLst/>
                        </a:rPr>
                        <a:t>45.6</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1" u="none" strike="noStrike">
                        <a:solidFill>
                          <a:srgbClr val="EE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effectLst/>
                        </a:rPr>
                        <a:t> </a:t>
                      </a:r>
                      <a:endParaRPr lang="en-US" sz="1000" b="1" i="1" u="none" strike="noStrike" dirty="0">
                        <a:solidFill>
                          <a:srgbClr val="EE0000"/>
                        </a:solidFill>
                        <a:effectLst/>
                        <a:latin typeface="Aptos Narrow" panose="020B0004020202020204" pitchFamily="34" charset="0"/>
                      </a:endParaRPr>
                    </a:p>
                  </a:txBody>
                  <a:tcPr marL="3743" marR="3743" marT="3743" marB="0" anchor="ctr"/>
                </a:tc>
                <a:extLst>
                  <a:ext uri="{0D108BD9-81ED-4DB2-BD59-A6C34878D82A}">
                    <a16:rowId xmlns:a16="http://schemas.microsoft.com/office/drawing/2014/main" val="2166557402"/>
                  </a:ext>
                </a:extLst>
              </a:tr>
              <a:tr h="358029">
                <a:tc>
                  <a:txBody>
                    <a:bodyPr/>
                    <a:lstStyle/>
                    <a:p>
                      <a:pPr algn="ctr" fontAlgn="ctr">
                        <a:buNone/>
                      </a:pPr>
                      <a:r>
                        <a:rPr lang="en-US" sz="1000" b="1" u="none" strike="noStrike" dirty="0">
                          <a:solidFill>
                            <a:srgbClr val="0070C0"/>
                          </a:solidFill>
                          <a:effectLst/>
                        </a:rPr>
                        <a:t>ARWA (MG) </a:t>
                      </a:r>
                      <a:endParaRPr lang="en-US" sz="1000" b="1" i="0" u="none" strike="noStrike" dirty="0">
                        <a:solidFill>
                          <a:srgbClr val="0070C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 </a:t>
                      </a:r>
                      <a:endParaRPr lang="en-US" sz="1000" b="1" i="0"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19.300</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 </a:t>
                      </a:r>
                      <a:endParaRPr lang="en-US" sz="1000" b="1" i="0"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18.686</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18.789</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23.218</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24.961</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26.789</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27.122</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29.352</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27.901</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27.802</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0070C0"/>
                          </a:solidFill>
                          <a:effectLst/>
                        </a:rPr>
                        <a:t> </a:t>
                      </a:r>
                      <a:endParaRPr lang="en-US" sz="1000" b="1" i="0" u="none" strike="noStrike">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21.911</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 </a:t>
                      </a:r>
                      <a:endParaRPr lang="en-US" sz="1000" b="1" i="0"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20.108</a:t>
                      </a:r>
                      <a:endParaRPr lang="en-US" sz="1000" b="1" i="1"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 </a:t>
                      </a:r>
                      <a:endParaRPr lang="en-US" sz="1000" b="1" i="0" u="none" strike="noStrike" dirty="0">
                        <a:solidFill>
                          <a:srgbClr val="0070C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0070C0"/>
                          </a:solidFill>
                          <a:effectLst/>
                        </a:rPr>
                        <a:t>64%</a:t>
                      </a:r>
                      <a:endParaRPr lang="en-US" sz="1000" b="1" i="0" u="none" strike="noStrike" dirty="0">
                        <a:solidFill>
                          <a:srgbClr val="0070C0"/>
                        </a:solidFill>
                        <a:effectLst/>
                        <a:latin typeface="Aptos Narrow" panose="020B0004020202020204" pitchFamily="34" charset="0"/>
                      </a:endParaRPr>
                    </a:p>
                  </a:txBody>
                  <a:tcPr marL="3743" marR="3743" marT="3743" marB="0" anchor="ctr"/>
                </a:tc>
                <a:extLst>
                  <a:ext uri="{0D108BD9-81ED-4DB2-BD59-A6C34878D82A}">
                    <a16:rowId xmlns:a16="http://schemas.microsoft.com/office/drawing/2014/main" val="1527975856"/>
                  </a:ext>
                </a:extLst>
              </a:tr>
              <a:tr h="358029">
                <a:tc>
                  <a:txBody>
                    <a:bodyPr/>
                    <a:lstStyle/>
                    <a:p>
                      <a:pPr algn="ctr" fontAlgn="ctr">
                        <a:buNone/>
                      </a:pPr>
                      <a:r>
                        <a:rPr lang="en-US" sz="1000" b="1" u="none" strike="noStrike">
                          <a:effectLst/>
                        </a:rPr>
                        <a:t>Richmond (MG)</a:t>
                      </a:r>
                      <a:endParaRPr lang="en-US" sz="1000" b="1" i="0" u="none" strike="noStrike">
                        <a:solidFill>
                          <a:srgbClr val="00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6.372</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5.500</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7.482</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7.912</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8.953</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10.395</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10.878</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12.305</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10.728</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9.912</a:t>
                      </a:r>
                      <a:endParaRPr lang="en-US" sz="1000" b="1" i="1"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effectLst/>
                        </a:rPr>
                        <a:t>7.302</a:t>
                      </a:r>
                      <a:endParaRPr lang="en-US" sz="1000" b="1" i="1" u="none" strike="noStrike" dirty="0">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effectLst/>
                        </a:rPr>
                        <a:t>6.211</a:t>
                      </a:r>
                      <a:endParaRPr lang="en-US" sz="1000" b="1" i="1" u="none" strike="noStrike" dirty="0">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effectLst/>
                        </a:rPr>
                        <a:t> </a:t>
                      </a:r>
                      <a:endParaRPr lang="en-US" sz="1000" b="1" i="0" u="none" strike="noStrike">
                        <a:solidFill>
                          <a:srgbClr val="00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effectLst/>
                        </a:rPr>
                        <a:t>23%</a:t>
                      </a:r>
                      <a:endParaRPr lang="en-US" sz="1000" b="1" i="0" u="none" strike="noStrike" dirty="0">
                        <a:solidFill>
                          <a:srgbClr val="000000"/>
                        </a:solidFill>
                        <a:effectLst/>
                        <a:latin typeface="Aptos Narrow" panose="020B0004020202020204" pitchFamily="34" charset="0"/>
                      </a:endParaRPr>
                    </a:p>
                  </a:txBody>
                  <a:tcPr marL="3743" marR="3743" marT="3743" marB="0" anchor="ctr"/>
                </a:tc>
                <a:extLst>
                  <a:ext uri="{0D108BD9-81ED-4DB2-BD59-A6C34878D82A}">
                    <a16:rowId xmlns:a16="http://schemas.microsoft.com/office/drawing/2014/main" val="636266851"/>
                  </a:ext>
                </a:extLst>
              </a:tr>
              <a:tr h="358029">
                <a:tc>
                  <a:txBody>
                    <a:bodyPr/>
                    <a:lstStyle/>
                    <a:p>
                      <a:pPr algn="ctr" fontAlgn="ctr">
                        <a:buNone/>
                      </a:pPr>
                      <a:r>
                        <a:rPr lang="en-US" sz="1000" b="1" u="none" strike="noStrike" dirty="0">
                          <a:solidFill>
                            <a:srgbClr val="FF0000"/>
                          </a:solidFill>
                          <a:effectLst/>
                        </a:rPr>
                        <a:t>A &amp; E Plant (MG)</a:t>
                      </a:r>
                      <a:endParaRPr lang="en-US" sz="1000" b="1" i="0" u="none" strike="noStrike" dirty="0">
                        <a:solidFill>
                          <a:srgbClr val="FF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4.506</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3.755</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3.789</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3.915</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rial" panose="020B06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6.515</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7.717</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8.449</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8.689</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7.619</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5.519</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4.797</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a:solidFill>
                            <a:srgbClr val="FF0000"/>
                          </a:solidFill>
                          <a:effectLst/>
                        </a:rPr>
                        <a:t> </a:t>
                      </a:r>
                      <a:endParaRPr lang="en-US" sz="1000" b="1" i="0" u="none" strike="noStrike">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3.435</a:t>
                      </a:r>
                      <a:endParaRPr lang="en-US" sz="1000" b="1" i="1"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 </a:t>
                      </a:r>
                      <a:endParaRPr lang="en-US" sz="1000" b="1" i="0" u="none" strike="noStrike" dirty="0">
                        <a:solidFill>
                          <a:srgbClr val="FF0000"/>
                        </a:solidFill>
                        <a:effectLst/>
                        <a:latin typeface="Aptos Narrow" panose="020B0004020202020204" pitchFamily="34" charset="0"/>
                      </a:endParaRPr>
                    </a:p>
                  </a:txBody>
                  <a:tcPr marL="3743" marR="3743" marT="3743" marB="0" anchor="ctr"/>
                </a:tc>
                <a:tc>
                  <a:txBody>
                    <a:bodyPr/>
                    <a:lstStyle/>
                    <a:p>
                      <a:pPr algn="ctr" fontAlgn="ctr">
                        <a:buNone/>
                      </a:pPr>
                      <a:r>
                        <a:rPr lang="en-US" sz="1000" b="1" u="none" strike="noStrike" dirty="0">
                          <a:solidFill>
                            <a:srgbClr val="FF0000"/>
                          </a:solidFill>
                          <a:effectLst/>
                        </a:rPr>
                        <a:t>16%</a:t>
                      </a:r>
                      <a:endParaRPr lang="en-US" sz="1000" b="1" i="0" u="none" strike="noStrike" dirty="0">
                        <a:solidFill>
                          <a:srgbClr val="FF0000"/>
                        </a:solidFill>
                        <a:effectLst/>
                        <a:latin typeface="Aptos Narrow" panose="020B0004020202020204" pitchFamily="34" charset="0"/>
                      </a:endParaRPr>
                    </a:p>
                  </a:txBody>
                  <a:tcPr marL="3743" marR="3743" marT="3743" marB="0" anchor="ctr"/>
                </a:tc>
                <a:extLst>
                  <a:ext uri="{0D108BD9-81ED-4DB2-BD59-A6C34878D82A}">
                    <a16:rowId xmlns:a16="http://schemas.microsoft.com/office/drawing/2014/main" val="1366785092"/>
                  </a:ext>
                </a:extLst>
              </a:tr>
            </a:tbl>
          </a:graphicData>
        </a:graphic>
      </p:graphicFrame>
    </p:spTree>
    <p:extLst>
      <p:ext uri="{BB962C8B-B14F-4D97-AF65-F5344CB8AC3E}">
        <p14:creationId xmlns:p14="http://schemas.microsoft.com/office/powerpoint/2010/main" val="3942220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Chart type: Line. 'Water Million per day'&#10;&#10;Description automatically generated">
            <a:extLst>
              <a:ext uri="{FF2B5EF4-FFF2-40B4-BE49-F238E27FC236}">
                <a16:creationId xmlns:a16="http://schemas.microsoft.com/office/drawing/2014/main" id="{D6404B8E-A883-AA5E-F0D2-839AC704D638}"/>
              </a:ext>
            </a:extLst>
          </p:cNvPr>
          <p:cNvGraphicFramePr>
            <a:graphicFrameLocks/>
          </p:cNvGraphicFramePr>
          <p:nvPr>
            <p:extLst>
              <p:ext uri="{D42A27DB-BD31-4B8C-83A1-F6EECF244321}">
                <p14:modId xmlns:p14="http://schemas.microsoft.com/office/powerpoint/2010/main" val="1917164200"/>
              </p:ext>
            </p:extLst>
          </p:nvPr>
        </p:nvGraphicFramePr>
        <p:xfrm>
          <a:off x="2614613" y="914400"/>
          <a:ext cx="6846094" cy="4629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F513CEC5-9A80-EC0D-B8F8-C39640C6B47F}"/>
              </a:ext>
            </a:extLst>
          </p:cNvPr>
          <p:cNvGraphicFramePr>
            <a:graphicFrameLocks noGrp="1"/>
          </p:cNvGraphicFramePr>
          <p:nvPr>
            <p:extLst>
              <p:ext uri="{D42A27DB-BD31-4B8C-83A1-F6EECF244321}">
                <p14:modId xmlns:p14="http://schemas.microsoft.com/office/powerpoint/2010/main" val="1638335673"/>
              </p:ext>
            </p:extLst>
          </p:nvPr>
        </p:nvGraphicFramePr>
        <p:xfrm>
          <a:off x="2943225" y="5307806"/>
          <a:ext cx="844550" cy="235744"/>
        </p:xfrm>
        <a:graphic>
          <a:graphicData uri="http://schemas.openxmlformats.org/drawingml/2006/table">
            <a:tbl>
              <a:tblPr>
                <a:tableStyleId>{5C22544A-7EE6-4342-B048-85BDC9FD1C3A}</a:tableStyleId>
              </a:tblPr>
              <a:tblGrid>
                <a:gridCol w="844550">
                  <a:extLst>
                    <a:ext uri="{9D8B030D-6E8A-4147-A177-3AD203B41FA5}">
                      <a16:colId xmlns:a16="http://schemas.microsoft.com/office/drawing/2014/main" val="2241834796"/>
                    </a:ext>
                  </a:extLst>
                </a:gridCol>
              </a:tblGrid>
              <a:tr h="235744">
                <a:tc>
                  <a:txBody>
                    <a:bodyPr/>
                    <a:lstStyle/>
                    <a:p>
                      <a:pPr algn="ctr" fontAlgn="ctr">
                        <a:buNone/>
                      </a:pPr>
                      <a:r>
                        <a:rPr lang="en-US" sz="1400" u="none" strike="noStrike" dirty="0">
                          <a:effectLst/>
                        </a:rPr>
                        <a:t>364,548</a:t>
                      </a:r>
                      <a:endParaRPr lang="en-US" sz="14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917659457"/>
                  </a:ext>
                </a:extLst>
              </a:tr>
            </a:tbl>
          </a:graphicData>
        </a:graphic>
      </p:graphicFrame>
      <p:graphicFrame>
        <p:nvGraphicFramePr>
          <p:cNvPr id="5" name="Table 4">
            <a:extLst>
              <a:ext uri="{FF2B5EF4-FFF2-40B4-BE49-F238E27FC236}">
                <a16:creationId xmlns:a16="http://schemas.microsoft.com/office/drawing/2014/main" id="{791A9480-20D6-A816-623B-A9D3B3E0F53C}"/>
              </a:ext>
            </a:extLst>
          </p:cNvPr>
          <p:cNvGraphicFramePr>
            <a:graphicFrameLocks noGrp="1"/>
          </p:cNvGraphicFramePr>
          <p:nvPr>
            <p:extLst>
              <p:ext uri="{D42A27DB-BD31-4B8C-83A1-F6EECF244321}">
                <p14:modId xmlns:p14="http://schemas.microsoft.com/office/powerpoint/2010/main" val="3812204862"/>
              </p:ext>
            </p:extLst>
          </p:nvPr>
        </p:nvGraphicFramePr>
        <p:xfrm>
          <a:off x="3971132" y="5314950"/>
          <a:ext cx="660400" cy="228600"/>
        </p:xfrm>
        <a:graphic>
          <a:graphicData uri="http://schemas.openxmlformats.org/drawingml/2006/table">
            <a:tbl>
              <a:tblPr>
                <a:tableStyleId>{5C22544A-7EE6-4342-B048-85BDC9FD1C3A}</a:tableStyleId>
              </a:tblPr>
              <a:tblGrid>
                <a:gridCol w="660400">
                  <a:extLst>
                    <a:ext uri="{9D8B030D-6E8A-4147-A177-3AD203B41FA5}">
                      <a16:colId xmlns:a16="http://schemas.microsoft.com/office/drawing/2014/main" val="83627148"/>
                    </a:ext>
                  </a:extLst>
                </a:gridCol>
              </a:tblGrid>
              <a:tr h="228600">
                <a:tc>
                  <a:txBody>
                    <a:bodyPr/>
                    <a:lstStyle/>
                    <a:p>
                      <a:pPr algn="ctr" fontAlgn="ctr">
                        <a:buNone/>
                      </a:pPr>
                      <a:r>
                        <a:rPr lang="en-US" sz="1400" u="none" strike="noStrike" dirty="0">
                          <a:effectLst/>
                        </a:rPr>
                        <a:t>371,276</a:t>
                      </a:r>
                      <a:endParaRPr lang="en-US" sz="1400" b="0" i="0" u="none" strike="noStrike" dirty="0">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2743085757"/>
                  </a:ext>
                </a:extLst>
              </a:tr>
            </a:tbl>
          </a:graphicData>
        </a:graphic>
      </p:graphicFrame>
      <p:graphicFrame>
        <p:nvGraphicFramePr>
          <p:cNvPr id="6" name="Table 5">
            <a:extLst>
              <a:ext uri="{FF2B5EF4-FFF2-40B4-BE49-F238E27FC236}">
                <a16:creationId xmlns:a16="http://schemas.microsoft.com/office/drawing/2014/main" id="{126B1AAD-419D-6EE8-6160-7C6453106BEB}"/>
              </a:ext>
            </a:extLst>
          </p:cNvPr>
          <p:cNvGraphicFramePr>
            <a:graphicFrameLocks noGrp="1"/>
          </p:cNvGraphicFramePr>
          <p:nvPr>
            <p:extLst>
              <p:ext uri="{D42A27DB-BD31-4B8C-83A1-F6EECF244321}">
                <p14:modId xmlns:p14="http://schemas.microsoft.com/office/powerpoint/2010/main" val="4211776512"/>
              </p:ext>
            </p:extLst>
          </p:nvPr>
        </p:nvGraphicFramePr>
        <p:xfrm>
          <a:off x="4935538" y="5307806"/>
          <a:ext cx="660400" cy="228600"/>
        </p:xfrm>
        <a:graphic>
          <a:graphicData uri="http://schemas.openxmlformats.org/drawingml/2006/table">
            <a:tbl>
              <a:tblPr>
                <a:tableStyleId>{5C22544A-7EE6-4342-B048-85BDC9FD1C3A}</a:tableStyleId>
              </a:tblPr>
              <a:tblGrid>
                <a:gridCol w="660400">
                  <a:extLst>
                    <a:ext uri="{9D8B030D-6E8A-4147-A177-3AD203B41FA5}">
                      <a16:colId xmlns:a16="http://schemas.microsoft.com/office/drawing/2014/main" val="3902743032"/>
                    </a:ext>
                  </a:extLst>
                </a:gridCol>
              </a:tblGrid>
              <a:tr h="228600">
                <a:tc>
                  <a:txBody>
                    <a:bodyPr/>
                    <a:lstStyle/>
                    <a:p>
                      <a:pPr algn="ctr" fontAlgn="ctr">
                        <a:buNone/>
                      </a:pPr>
                      <a:r>
                        <a:rPr lang="en-US" sz="1400" u="none" strike="noStrike" dirty="0">
                          <a:effectLst/>
                        </a:rPr>
                        <a:t>378,408</a:t>
                      </a:r>
                      <a:endParaRPr lang="en-US" sz="1400" b="0" i="0" u="none" strike="noStrike" dirty="0">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3595678698"/>
                  </a:ext>
                </a:extLst>
              </a:tr>
            </a:tbl>
          </a:graphicData>
        </a:graphic>
      </p:graphicFrame>
      <p:graphicFrame>
        <p:nvGraphicFramePr>
          <p:cNvPr id="7" name="Table 6">
            <a:extLst>
              <a:ext uri="{FF2B5EF4-FFF2-40B4-BE49-F238E27FC236}">
                <a16:creationId xmlns:a16="http://schemas.microsoft.com/office/drawing/2014/main" id="{D2AF1EC5-BE6E-815A-ABE9-AF047AEE6729}"/>
              </a:ext>
            </a:extLst>
          </p:cNvPr>
          <p:cNvGraphicFramePr>
            <a:graphicFrameLocks noGrp="1"/>
          </p:cNvGraphicFramePr>
          <p:nvPr>
            <p:extLst>
              <p:ext uri="{D42A27DB-BD31-4B8C-83A1-F6EECF244321}">
                <p14:modId xmlns:p14="http://schemas.microsoft.com/office/powerpoint/2010/main" val="3612946869"/>
              </p:ext>
            </p:extLst>
          </p:nvPr>
        </p:nvGraphicFramePr>
        <p:xfrm>
          <a:off x="5903516" y="5307806"/>
          <a:ext cx="660400" cy="228600"/>
        </p:xfrm>
        <a:graphic>
          <a:graphicData uri="http://schemas.openxmlformats.org/drawingml/2006/table">
            <a:tbl>
              <a:tblPr>
                <a:tableStyleId>{5C22544A-7EE6-4342-B048-85BDC9FD1C3A}</a:tableStyleId>
              </a:tblPr>
              <a:tblGrid>
                <a:gridCol w="660400">
                  <a:extLst>
                    <a:ext uri="{9D8B030D-6E8A-4147-A177-3AD203B41FA5}">
                      <a16:colId xmlns:a16="http://schemas.microsoft.com/office/drawing/2014/main" val="75283980"/>
                    </a:ext>
                  </a:extLst>
                </a:gridCol>
              </a:tblGrid>
              <a:tr h="228600">
                <a:tc>
                  <a:txBody>
                    <a:bodyPr/>
                    <a:lstStyle/>
                    <a:p>
                      <a:pPr algn="ctr" fontAlgn="ctr">
                        <a:buNone/>
                      </a:pPr>
                      <a:r>
                        <a:rPr lang="en-US" sz="1400" u="none" strike="noStrike" dirty="0">
                          <a:effectLst/>
                        </a:rPr>
                        <a:t>383,876</a:t>
                      </a:r>
                      <a:endParaRPr lang="en-US" sz="1400" b="0" i="0" u="none" strike="noStrike" dirty="0">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2328596904"/>
                  </a:ext>
                </a:extLst>
              </a:tr>
            </a:tbl>
          </a:graphicData>
        </a:graphic>
      </p:graphicFrame>
      <p:graphicFrame>
        <p:nvGraphicFramePr>
          <p:cNvPr id="8" name="Table 7">
            <a:extLst>
              <a:ext uri="{FF2B5EF4-FFF2-40B4-BE49-F238E27FC236}">
                <a16:creationId xmlns:a16="http://schemas.microsoft.com/office/drawing/2014/main" id="{A46398BF-4888-F751-F8B9-B26C0A3169C0}"/>
              </a:ext>
            </a:extLst>
          </p:cNvPr>
          <p:cNvGraphicFramePr>
            <a:graphicFrameLocks noGrp="1"/>
          </p:cNvGraphicFramePr>
          <p:nvPr>
            <p:extLst>
              <p:ext uri="{D42A27DB-BD31-4B8C-83A1-F6EECF244321}">
                <p14:modId xmlns:p14="http://schemas.microsoft.com/office/powerpoint/2010/main" val="2915059082"/>
              </p:ext>
            </p:extLst>
          </p:nvPr>
        </p:nvGraphicFramePr>
        <p:xfrm>
          <a:off x="6928644" y="5307806"/>
          <a:ext cx="660400" cy="228600"/>
        </p:xfrm>
        <a:graphic>
          <a:graphicData uri="http://schemas.openxmlformats.org/drawingml/2006/table">
            <a:tbl>
              <a:tblPr>
                <a:tableStyleId>{5C22544A-7EE6-4342-B048-85BDC9FD1C3A}</a:tableStyleId>
              </a:tblPr>
              <a:tblGrid>
                <a:gridCol w="660400">
                  <a:extLst>
                    <a:ext uri="{9D8B030D-6E8A-4147-A177-3AD203B41FA5}">
                      <a16:colId xmlns:a16="http://schemas.microsoft.com/office/drawing/2014/main" val="909975385"/>
                    </a:ext>
                  </a:extLst>
                </a:gridCol>
              </a:tblGrid>
              <a:tr h="228600">
                <a:tc>
                  <a:txBody>
                    <a:bodyPr/>
                    <a:lstStyle/>
                    <a:p>
                      <a:pPr algn="ctr" fontAlgn="ctr">
                        <a:buNone/>
                      </a:pPr>
                      <a:r>
                        <a:rPr lang="en-US" sz="1400" u="none" strike="noStrike" dirty="0">
                          <a:effectLst/>
                        </a:rPr>
                        <a:t>389,793</a:t>
                      </a:r>
                      <a:endParaRPr lang="en-US" sz="1400" b="0" i="0" u="none" strike="noStrike" dirty="0">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1171743416"/>
                  </a:ext>
                </a:extLst>
              </a:tr>
            </a:tbl>
          </a:graphicData>
        </a:graphic>
      </p:graphicFrame>
      <p:graphicFrame>
        <p:nvGraphicFramePr>
          <p:cNvPr id="9" name="Table 8">
            <a:extLst>
              <a:ext uri="{FF2B5EF4-FFF2-40B4-BE49-F238E27FC236}">
                <a16:creationId xmlns:a16="http://schemas.microsoft.com/office/drawing/2014/main" id="{C360F5DB-48DF-9FA5-13D3-4F8A93CF0B40}"/>
              </a:ext>
            </a:extLst>
          </p:cNvPr>
          <p:cNvGraphicFramePr>
            <a:graphicFrameLocks noGrp="1"/>
          </p:cNvGraphicFramePr>
          <p:nvPr>
            <p:extLst>
              <p:ext uri="{D42A27DB-BD31-4B8C-83A1-F6EECF244321}">
                <p14:modId xmlns:p14="http://schemas.microsoft.com/office/powerpoint/2010/main" val="717960930"/>
              </p:ext>
            </p:extLst>
          </p:nvPr>
        </p:nvGraphicFramePr>
        <p:xfrm>
          <a:off x="7864475" y="5314950"/>
          <a:ext cx="660400" cy="228600"/>
        </p:xfrm>
        <a:graphic>
          <a:graphicData uri="http://schemas.openxmlformats.org/drawingml/2006/table">
            <a:tbl>
              <a:tblPr>
                <a:tableStyleId>{5C22544A-7EE6-4342-B048-85BDC9FD1C3A}</a:tableStyleId>
              </a:tblPr>
              <a:tblGrid>
                <a:gridCol w="660400">
                  <a:extLst>
                    <a:ext uri="{9D8B030D-6E8A-4147-A177-3AD203B41FA5}">
                      <a16:colId xmlns:a16="http://schemas.microsoft.com/office/drawing/2014/main" val="737201740"/>
                    </a:ext>
                  </a:extLst>
                </a:gridCol>
              </a:tblGrid>
              <a:tr h="228600">
                <a:tc>
                  <a:txBody>
                    <a:bodyPr/>
                    <a:lstStyle/>
                    <a:p>
                      <a:pPr algn="ctr" fontAlgn="ctr">
                        <a:buNone/>
                      </a:pPr>
                      <a:r>
                        <a:rPr lang="en-US" sz="1400" u="none" strike="noStrike" dirty="0">
                          <a:effectLst/>
                        </a:rPr>
                        <a:t>395,640</a:t>
                      </a:r>
                      <a:endParaRPr lang="en-US" sz="1400" b="0" i="0" u="none" strike="noStrike" dirty="0">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450569297"/>
                  </a:ext>
                </a:extLst>
              </a:tr>
            </a:tbl>
          </a:graphicData>
        </a:graphic>
      </p:graphicFrame>
      <p:graphicFrame>
        <p:nvGraphicFramePr>
          <p:cNvPr id="10" name="Table 9">
            <a:extLst>
              <a:ext uri="{FF2B5EF4-FFF2-40B4-BE49-F238E27FC236}">
                <a16:creationId xmlns:a16="http://schemas.microsoft.com/office/drawing/2014/main" id="{35078648-CA26-F07C-D027-7EAFC5416EC0}"/>
              </a:ext>
            </a:extLst>
          </p:cNvPr>
          <p:cNvGraphicFramePr>
            <a:graphicFrameLocks noGrp="1"/>
          </p:cNvGraphicFramePr>
          <p:nvPr>
            <p:extLst>
              <p:ext uri="{D42A27DB-BD31-4B8C-83A1-F6EECF244321}">
                <p14:modId xmlns:p14="http://schemas.microsoft.com/office/powerpoint/2010/main" val="3054119259"/>
              </p:ext>
            </p:extLst>
          </p:nvPr>
        </p:nvGraphicFramePr>
        <p:xfrm>
          <a:off x="8828881" y="5314950"/>
          <a:ext cx="660400" cy="228600"/>
        </p:xfrm>
        <a:graphic>
          <a:graphicData uri="http://schemas.openxmlformats.org/drawingml/2006/table">
            <a:tbl>
              <a:tblPr>
                <a:tableStyleId>{5C22544A-7EE6-4342-B048-85BDC9FD1C3A}</a:tableStyleId>
              </a:tblPr>
              <a:tblGrid>
                <a:gridCol w="660400">
                  <a:extLst>
                    <a:ext uri="{9D8B030D-6E8A-4147-A177-3AD203B41FA5}">
                      <a16:colId xmlns:a16="http://schemas.microsoft.com/office/drawing/2014/main" val="2561130846"/>
                    </a:ext>
                  </a:extLst>
                </a:gridCol>
              </a:tblGrid>
              <a:tr h="228600">
                <a:tc>
                  <a:txBody>
                    <a:bodyPr/>
                    <a:lstStyle/>
                    <a:p>
                      <a:pPr algn="ctr" fontAlgn="ctr">
                        <a:buNone/>
                      </a:pPr>
                      <a:r>
                        <a:rPr lang="en-US" sz="1400" u="none" strike="noStrike" dirty="0">
                          <a:effectLst/>
                        </a:rPr>
                        <a:t>399,993</a:t>
                      </a:r>
                      <a:endParaRPr lang="en-US" sz="1400" b="0" i="0" u="none" strike="noStrike" dirty="0">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1486672354"/>
                  </a:ext>
                </a:extLst>
              </a:tr>
            </a:tbl>
          </a:graphicData>
        </a:graphic>
      </p:graphicFrame>
    </p:spTree>
    <p:extLst>
      <p:ext uri="{BB962C8B-B14F-4D97-AF65-F5344CB8AC3E}">
        <p14:creationId xmlns:p14="http://schemas.microsoft.com/office/powerpoint/2010/main" val="543045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3F8250A-B5BC-48E8-9E34-320C6AB61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nip Diagonal Corner Rectangle 24">
            <a:extLst>
              <a:ext uri="{FF2B5EF4-FFF2-40B4-BE49-F238E27FC236}">
                <a16:creationId xmlns:a16="http://schemas.microsoft.com/office/drawing/2014/main" id="{A2829537-8D6E-4F27-8454-8F19BEA8C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F11D485-5A20-0E35-760C-8700E42AE820}"/>
              </a:ext>
            </a:extLst>
          </p:cNvPr>
          <p:cNvPicPr>
            <a:picLocks noChangeAspect="1"/>
          </p:cNvPicPr>
          <p:nvPr/>
        </p:nvPicPr>
        <p:blipFill>
          <a:blip r:embed="rId2"/>
          <a:srcRect t="29464" b="34442"/>
          <a:stretch>
            <a:fillRect/>
          </a:stretch>
        </p:blipFill>
        <p:spPr>
          <a:xfrm>
            <a:off x="792480" y="786117"/>
            <a:ext cx="10607040"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
        <p:nvSpPr>
          <p:cNvPr id="8" name="TextBox 7">
            <a:extLst>
              <a:ext uri="{FF2B5EF4-FFF2-40B4-BE49-F238E27FC236}">
                <a16:creationId xmlns:a16="http://schemas.microsoft.com/office/drawing/2014/main" id="{A4C30946-7376-8157-50E5-10CA3697C123}"/>
              </a:ext>
            </a:extLst>
          </p:cNvPr>
          <p:cNvSpPr txBox="1"/>
          <p:nvPr/>
        </p:nvSpPr>
        <p:spPr>
          <a:xfrm>
            <a:off x="6915623" y="2765367"/>
            <a:ext cx="4730275" cy="439992"/>
          </a:xfrm>
          <a:prstGeom prst="rect">
            <a:avLst/>
          </a:prstGeom>
          <a:noFill/>
        </p:spPr>
        <p:txBody>
          <a:bodyPr wrap="square">
            <a:spAutoFit/>
          </a:bodyPr>
          <a:lstStyle/>
          <a:p>
            <a:pPr marL="530860" marR="0" latinLnBrk="1">
              <a:lnSpc>
                <a:spcPts val="995"/>
              </a:lnSpc>
              <a:spcBef>
                <a:spcPts val="405"/>
              </a:spcBef>
              <a:spcAft>
                <a:spcPts val="150"/>
              </a:spcAft>
              <a:buNone/>
            </a:pPr>
            <a:r>
              <a:rPr lang="en-US" sz="1800" b="1" dirty="0">
                <a:solidFill>
                  <a:srgbClr val="042F56"/>
                </a:solidFill>
                <a:effectLst/>
                <a:latin typeface="Calisto"/>
                <a:ea typeface="Calisto"/>
                <a:cs typeface="Times New Roman" panose="02020603050405020304" pitchFamily="18" charset="0"/>
              </a:rPr>
              <a:t>Falling</a:t>
            </a:r>
            <a:r>
              <a:rPr lang="en-US" sz="1800" b="1" spc="5" dirty="0">
                <a:solidFill>
                  <a:srgbClr val="042F5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042F56"/>
                </a:solidFill>
                <a:effectLst/>
                <a:latin typeface="Calisto"/>
                <a:ea typeface="Calisto"/>
                <a:cs typeface="Times New Roman" panose="02020603050405020304" pitchFamily="18" charset="0"/>
              </a:rPr>
              <a:t>Creek</a:t>
            </a:r>
            <a:r>
              <a:rPr lang="en-US" sz="1800" b="1" spc="5" dirty="0">
                <a:solidFill>
                  <a:srgbClr val="042F5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042F56"/>
                </a:solidFill>
                <a:effectLst/>
                <a:latin typeface="Calisto"/>
                <a:ea typeface="Calisto"/>
                <a:cs typeface="Times New Roman" panose="02020603050405020304" pitchFamily="18" charset="0"/>
              </a:rPr>
              <a:t>Wastewater</a:t>
            </a:r>
            <a:r>
              <a:rPr lang="en-US" sz="1800" b="1" spc="-10" dirty="0">
                <a:solidFill>
                  <a:srgbClr val="042F5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5" dirty="0">
                <a:solidFill>
                  <a:srgbClr val="042F56"/>
                </a:solidFill>
                <a:effectLst/>
                <a:latin typeface="Calisto"/>
                <a:ea typeface="Calisto"/>
                <a:cs typeface="Times New Roman" panose="02020603050405020304" pitchFamily="18" charset="0"/>
              </a:rPr>
              <a:t>Plant</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pPr marL="530860" marR="0" latinLnBrk="1">
              <a:lnSpc>
                <a:spcPts val="995"/>
              </a:lnSpc>
              <a:spcBef>
                <a:spcPts val="295"/>
              </a:spcBef>
              <a:spcAft>
                <a:spcPts val="245"/>
              </a:spcAft>
              <a:buNone/>
            </a:pPr>
            <a:r>
              <a:rPr lang="en-US" sz="1800" dirty="0">
                <a:solidFill>
                  <a:srgbClr val="000000"/>
                </a:solidFill>
                <a:effectLst/>
                <a:latin typeface="Calisto"/>
                <a:ea typeface="Calisto"/>
                <a:cs typeface="Times New Roman" panose="02020603050405020304" pitchFamily="18" charset="0"/>
              </a:rPr>
              <a:t>Capacity</a:t>
            </a:r>
            <a:r>
              <a:rPr lang="en-US" sz="1800" spc="1038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5" dirty="0">
                <a:solidFill>
                  <a:srgbClr val="000000"/>
                </a:solidFill>
                <a:effectLst/>
                <a:latin typeface="Calisto"/>
                <a:ea typeface="Calisto"/>
                <a:cs typeface="Times New Roman" panose="02020603050405020304" pitchFamily="18" charset="0"/>
              </a:rPr>
              <a:t>12</a:t>
            </a:r>
            <a:r>
              <a:rPr lang="en-US" sz="18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Calisto"/>
                <a:ea typeface="Calisto"/>
                <a:cs typeface="Times New Roman" panose="02020603050405020304" pitchFamily="18" charset="0"/>
              </a:rPr>
              <a:t>MGD</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0" name="TextBox 9">
            <a:extLst>
              <a:ext uri="{FF2B5EF4-FFF2-40B4-BE49-F238E27FC236}">
                <a16:creationId xmlns:a16="http://schemas.microsoft.com/office/drawing/2014/main" id="{6B4584B3-FFDB-AA2A-E69F-6A04B03D6A30}"/>
              </a:ext>
            </a:extLst>
          </p:cNvPr>
          <p:cNvSpPr txBox="1"/>
          <p:nvPr/>
        </p:nvSpPr>
        <p:spPr>
          <a:xfrm>
            <a:off x="7445052" y="3527057"/>
            <a:ext cx="3995531" cy="439992"/>
          </a:xfrm>
          <a:prstGeom prst="rect">
            <a:avLst/>
          </a:prstGeom>
          <a:noFill/>
        </p:spPr>
        <p:txBody>
          <a:bodyPr wrap="square">
            <a:spAutoFit/>
          </a:bodyPr>
          <a:lstStyle/>
          <a:p>
            <a:pPr marL="530860" marR="0" latinLnBrk="1">
              <a:lnSpc>
                <a:spcPts val="995"/>
              </a:lnSpc>
              <a:spcBef>
                <a:spcPts val="495"/>
              </a:spcBef>
              <a:spcAft>
                <a:spcPts val="150"/>
              </a:spcAft>
              <a:buNone/>
            </a:pPr>
            <a:r>
              <a:rPr lang="en-US" sz="1800" b="1" dirty="0">
                <a:solidFill>
                  <a:srgbClr val="042F56"/>
                </a:solidFill>
                <a:effectLst/>
                <a:latin typeface="Calisto"/>
                <a:ea typeface="Calisto"/>
                <a:cs typeface="Times New Roman" panose="02020603050405020304" pitchFamily="18" charset="0"/>
              </a:rPr>
              <a:t>Proctors</a:t>
            </a:r>
            <a:r>
              <a:rPr lang="en-US" sz="1800" b="1" spc="5" dirty="0">
                <a:solidFill>
                  <a:srgbClr val="042F5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042F56"/>
                </a:solidFill>
                <a:effectLst/>
                <a:latin typeface="Calisto"/>
                <a:ea typeface="Calisto"/>
                <a:cs typeface="Times New Roman" panose="02020603050405020304" pitchFamily="18" charset="0"/>
              </a:rPr>
              <a:t>Creek</a:t>
            </a:r>
            <a:r>
              <a:rPr lang="en-US" sz="1800" b="1" spc="5" dirty="0">
                <a:solidFill>
                  <a:srgbClr val="042F5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042F56"/>
                </a:solidFill>
                <a:effectLst/>
                <a:latin typeface="Calisto"/>
                <a:ea typeface="Calisto"/>
                <a:cs typeface="Times New Roman" panose="02020603050405020304" pitchFamily="18" charset="0"/>
              </a:rPr>
              <a:t>Wastewater</a:t>
            </a:r>
            <a:r>
              <a:rPr lang="en-US" sz="1800" b="1" spc="5" dirty="0">
                <a:solidFill>
                  <a:srgbClr val="042F5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042F56"/>
                </a:solidFill>
                <a:effectLst/>
                <a:latin typeface="Calisto"/>
                <a:ea typeface="Calisto"/>
                <a:cs typeface="Times New Roman" panose="02020603050405020304" pitchFamily="18" charset="0"/>
              </a:rPr>
              <a:t>Plant</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pPr marL="530860" marR="0" latinLnBrk="1">
              <a:lnSpc>
                <a:spcPts val="995"/>
              </a:lnSpc>
              <a:spcBef>
                <a:spcPts val="295"/>
              </a:spcBef>
              <a:spcAft>
                <a:spcPts val="240"/>
              </a:spcAft>
              <a:buNone/>
            </a:pPr>
            <a:r>
              <a:rPr lang="en-US" sz="1800" dirty="0">
                <a:solidFill>
                  <a:srgbClr val="000000"/>
                </a:solidFill>
                <a:effectLst/>
                <a:latin typeface="Calisto"/>
                <a:ea typeface="Calisto"/>
                <a:cs typeface="Times New Roman" panose="02020603050405020304" pitchFamily="18" charset="0"/>
              </a:rPr>
              <a:t>Capacity</a:t>
            </a:r>
            <a:r>
              <a:rPr lang="en-US" sz="1800" spc="1038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5" dirty="0">
                <a:solidFill>
                  <a:srgbClr val="000000"/>
                </a:solidFill>
                <a:effectLst/>
                <a:latin typeface="Calisto"/>
                <a:ea typeface="Calisto"/>
                <a:cs typeface="Times New Roman" panose="02020603050405020304" pitchFamily="18" charset="0"/>
              </a:rPr>
              <a:t>27</a:t>
            </a:r>
            <a:r>
              <a:rPr lang="en-US" sz="18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Calisto"/>
                <a:ea typeface="Calisto"/>
                <a:cs typeface="Times New Roman" panose="02020603050405020304" pitchFamily="18" charset="0"/>
              </a:rPr>
              <a:t>MGD</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4" name="TextBox 13">
            <a:extLst>
              <a:ext uri="{FF2B5EF4-FFF2-40B4-BE49-F238E27FC236}">
                <a16:creationId xmlns:a16="http://schemas.microsoft.com/office/drawing/2014/main" id="{EEB64114-3901-F179-E36F-B4A238B8787F}"/>
              </a:ext>
            </a:extLst>
          </p:cNvPr>
          <p:cNvSpPr txBox="1"/>
          <p:nvPr/>
        </p:nvSpPr>
        <p:spPr>
          <a:xfrm>
            <a:off x="7353574" y="5243026"/>
            <a:ext cx="3854371" cy="439992"/>
          </a:xfrm>
          <a:prstGeom prst="rect">
            <a:avLst/>
          </a:prstGeom>
          <a:noFill/>
        </p:spPr>
        <p:txBody>
          <a:bodyPr wrap="square">
            <a:spAutoFit/>
          </a:bodyPr>
          <a:lstStyle/>
          <a:p>
            <a:pPr marL="530860" marR="0" latinLnBrk="1">
              <a:lnSpc>
                <a:spcPts val="995"/>
              </a:lnSpc>
              <a:spcBef>
                <a:spcPts val="480"/>
              </a:spcBef>
              <a:spcAft>
                <a:spcPts val="150"/>
              </a:spcAft>
              <a:buNone/>
            </a:pPr>
            <a:r>
              <a:rPr lang="en-US" sz="1800" b="1" dirty="0">
                <a:solidFill>
                  <a:srgbClr val="042F56"/>
                </a:solidFill>
                <a:effectLst/>
                <a:latin typeface="Calisto"/>
                <a:ea typeface="Calisto"/>
                <a:cs typeface="Times New Roman" panose="02020603050405020304" pitchFamily="18" charset="0"/>
              </a:rPr>
              <a:t>South</a:t>
            </a:r>
            <a:r>
              <a:rPr lang="en-US" sz="1800" b="1" spc="5" dirty="0">
                <a:solidFill>
                  <a:srgbClr val="042F5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042F56"/>
                </a:solidFill>
                <a:effectLst/>
                <a:latin typeface="Calisto"/>
                <a:ea typeface="Calisto"/>
                <a:cs typeface="Times New Roman" panose="02020603050405020304" pitchFamily="18" charset="0"/>
              </a:rPr>
              <a:t>Central</a:t>
            </a:r>
            <a:r>
              <a:rPr lang="en-US" sz="1800" b="1" spc="5" dirty="0">
                <a:solidFill>
                  <a:srgbClr val="042F5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042F56"/>
                </a:solidFill>
                <a:effectLst/>
                <a:latin typeface="Calisto"/>
                <a:ea typeface="Calisto"/>
                <a:cs typeface="Times New Roman" panose="02020603050405020304" pitchFamily="18" charset="0"/>
              </a:rPr>
              <a:t>Wastewater</a:t>
            </a:r>
            <a:r>
              <a:rPr lang="en-US" b="1" spc="-10" dirty="0">
                <a:solidFill>
                  <a:srgbClr val="042F56"/>
                </a:solidFill>
                <a:latin typeface="Times New Roman" panose="02020603050405020304" pitchFamily="18" charset="0"/>
                <a:ea typeface="Calisto"/>
                <a:cs typeface="Times New Roman" panose="02020603050405020304" pitchFamily="18" charset="0"/>
              </a:rPr>
              <a:t> </a:t>
            </a:r>
            <a:r>
              <a:rPr lang="en-US" sz="1800" b="1" dirty="0">
                <a:solidFill>
                  <a:srgbClr val="042F56"/>
                </a:solidFill>
                <a:effectLst/>
                <a:latin typeface="Calisto"/>
                <a:ea typeface="Calisto"/>
                <a:cs typeface="Times New Roman" panose="02020603050405020304" pitchFamily="18" charset="0"/>
              </a:rPr>
              <a:t>Plant</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pPr marL="530860" marR="0" latinLnBrk="1">
              <a:lnSpc>
                <a:spcPts val="995"/>
              </a:lnSpc>
              <a:spcBef>
                <a:spcPts val="295"/>
              </a:spcBef>
              <a:spcAft>
                <a:spcPts val="1000"/>
              </a:spcAft>
              <a:buNone/>
            </a:pPr>
            <a:r>
              <a:rPr lang="en-US" sz="1800" dirty="0">
                <a:solidFill>
                  <a:srgbClr val="000000"/>
                </a:solidFill>
                <a:effectLst/>
                <a:latin typeface="Calisto"/>
                <a:ea typeface="Calisto"/>
                <a:cs typeface="Times New Roman" panose="02020603050405020304" pitchFamily="18" charset="0"/>
              </a:rPr>
              <a:t>Capacity</a:t>
            </a:r>
            <a:r>
              <a:rPr lang="en-US" sz="1800" spc="1038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5" dirty="0">
                <a:solidFill>
                  <a:srgbClr val="000000"/>
                </a:solidFill>
                <a:effectLst/>
                <a:latin typeface="Calisto"/>
                <a:ea typeface="Calisto"/>
                <a:cs typeface="Times New Roman" panose="02020603050405020304" pitchFamily="18" charset="0"/>
              </a:rPr>
              <a:t>2</a:t>
            </a:r>
            <a:r>
              <a:rPr lang="en-US" sz="1800" dirty="0">
                <a:solidFill>
                  <a:srgbClr val="000000"/>
                </a:solidFill>
                <a:effectLst/>
                <a:latin typeface="Calisto"/>
                <a:ea typeface="Calisto"/>
                <a:cs typeface="Times New Roman" panose="02020603050405020304" pitchFamily="18" charset="0"/>
              </a:rPr>
              <a:t>.</a:t>
            </a:r>
            <a:r>
              <a:rPr lang="en-US" sz="1800" spc="5" dirty="0">
                <a:solidFill>
                  <a:srgbClr val="000000"/>
                </a:solidFill>
                <a:effectLst/>
                <a:latin typeface="Calisto"/>
                <a:ea typeface="Calisto"/>
                <a:cs typeface="Times New Roman" panose="02020603050405020304" pitchFamily="18" charset="0"/>
              </a:rPr>
              <a:t>3</a:t>
            </a:r>
            <a:r>
              <a:rPr lang="en-US" sz="18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Calisto"/>
                <a:ea typeface="Calisto"/>
                <a:cs typeface="Times New Roman" panose="02020603050405020304" pitchFamily="18" charset="0"/>
              </a:rPr>
              <a:t>MGD</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6" name="TextBox 15">
            <a:extLst>
              <a:ext uri="{FF2B5EF4-FFF2-40B4-BE49-F238E27FC236}">
                <a16:creationId xmlns:a16="http://schemas.microsoft.com/office/drawing/2014/main" id="{371CF3DF-0DB1-A06B-116F-CBB32C8216F0}"/>
              </a:ext>
            </a:extLst>
          </p:cNvPr>
          <p:cNvSpPr txBox="1"/>
          <p:nvPr/>
        </p:nvSpPr>
        <p:spPr>
          <a:xfrm>
            <a:off x="7889012" y="3967049"/>
            <a:ext cx="3988874" cy="1333698"/>
          </a:xfrm>
          <a:prstGeom prst="rect">
            <a:avLst/>
          </a:prstGeom>
          <a:noFill/>
        </p:spPr>
        <p:txBody>
          <a:bodyPr wrap="square">
            <a:spAutoFit/>
          </a:bodyPr>
          <a:lstStyle/>
          <a:p>
            <a:pPr marL="1371600" marR="0" indent="-1371600">
              <a:spcAft>
                <a:spcPts val="1000"/>
              </a:spcAft>
              <a:buNone/>
            </a:pPr>
            <a:r>
              <a:rPr lang="en-US" sz="1400" b="1"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17 MGD Average daily wastewater at </a:t>
            </a:r>
          </a:p>
          <a:p>
            <a:pPr marL="1371600" marR="0" indent="-1371600">
              <a:spcAft>
                <a:spcPts val="1000"/>
              </a:spcAft>
              <a:buNone/>
            </a:pPr>
            <a:r>
              <a:rPr lang="en-US" sz="1400" b="1"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Proctors Creek Plant.  Peaks in the evening in the low </a:t>
            </a:r>
            <a:r>
              <a:rPr lang="en-US" sz="1400" b="1"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20’sMGD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0s MGD.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085850" marR="0" indent="-108585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2E246F9-D299-B84A-6E32-8AB876627A56}"/>
              </a:ext>
            </a:extLst>
          </p:cNvPr>
          <p:cNvSpPr txBox="1"/>
          <p:nvPr/>
        </p:nvSpPr>
        <p:spPr>
          <a:xfrm>
            <a:off x="7508383" y="1800527"/>
            <a:ext cx="1885453" cy="338554"/>
          </a:xfrm>
          <a:prstGeom prst="rect">
            <a:avLst/>
          </a:prstGeom>
          <a:noFill/>
        </p:spPr>
        <p:txBody>
          <a:bodyPr wrap="none" rtlCol="0">
            <a:spAutoFit/>
          </a:bodyPr>
          <a:lstStyle/>
          <a:p>
            <a:r>
              <a:rPr lang="en-US" sz="1600" b="1" dirty="0">
                <a:solidFill>
                  <a:schemeClr val="bg1"/>
                </a:solidFill>
              </a:rPr>
              <a:t>City of Richmond</a:t>
            </a:r>
          </a:p>
        </p:txBody>
      </p:sp>
    </p:spTree>
    <p:extLst>
      <p:ext uri="{BB962C8B-B14F-4D97-AF65-F5344CB8AC3E}">
        <p14:creationId xmlns:p14="http://schemas.microsoft.com/office/powerpoint/2010/main" val="1230169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933173-1E36-D6F8-F451-B75C4FD434D8}"/>
              </a:ext>
            </a:extLst>
          </p:cNvPr>
          <p:cNvSpPr txBox="1"/>
          <p:nvPr/>
        </p:nvSpPr>
        <p:spPr>
          <a:xfrm>
            <a:off x="2511381" y="571968"/>
            <a:ext cx="6922394" cy="369332"/>
          </a:xfrm>
          <a:prstGeom prst="rect">
            <a:avLst/>
          </a:prstGeom>
          <a:noFill/>
        </p:spPr>
        <p:txBody>
          <a:bodyPr wrap="square">
            <a:spAutoFit/>
          </a:bodyPr>
          <a:lstStyle/>
          <a:p>
            <a:pPr marL="0" marR="0">
              <a:spcAft>
                <a:spcPts val="1000"/>
              </a:spcAft>
              <a:buNone/>
            </a:pP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11,656,420 MGD   	Clean water committed to Google 11 data plants.  </a:t>
            </a:r>
            <a:endParaRPr lang="en-US" sz="16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D0496B4-AD4A-D43E-7860-19658C449D10}"/>
              </a:ext>
            </a:extLst>
          </p:cNvPr>
          <p:cNvSpPr txBox="1"/>
          <p:nvPr/>
        </p:nvSpPr>
        <p:spPr>
          <a:xfrm>
            <a:off x="2620851" y="1090291"/>
            <a:ext cx="7830355" cy="369332"/>
          </a:xfrm>
          <a:prstGeom prst="rect">
            <a:avLst/>
          </a:prstGeom>
          <a:noFill/>
        </p:spPr>
        <p:txBody>
          <a:bodyPr wrap="square">
            <a:spAutoFit/>
          </a:bodyPr>
          <a:lstStyle/>
          <a:p>
            <a:pPr marL="0" marR="0">
              <a:spcAft>
                <a:spcPts val="1000"/>
              </a:spcAft>
              <a:buNone/>
            </a:pP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2,331,284 MGD     	Wastewater generated by Google </a:t>
            </a:r>
            <a:r>
              <a:rPr lang="en-US" sz="1800" b="1" i="1" dirty="0" err="1">
                <a:effectLst/>
                <a:latin typeface="Calibri" panose="020F0502020204030204" pitchFamily="34" charset="0"/>
                <a:ea typeface="Times New Roman" panose="02020603050405020304" pitchFamily="18" charset="0"/>
                <a:cs typeface="Times New Roman" panose="02020603050405020304" pitchFamily="18" charset="0"/>
              </a:rPr>
              <a:t>datas</a:t>
            </a: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 using 20% bleed-off.  </a:t>
            </a:r>
            <a:endParaRPr lang="en-US" sz="16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6B708E8-1A1C-0512-2EFF-63E8098E02B4}"/>
              </a:ext>
            </a:extLst>
          </p:cNvPr>
          <p:cNvPicPr>
            <a:picLocks noChangeAspect="1"/>
          </p:cNvPicPr>
          <p:nvPr/>
        </p:nvPicPr>
        <p:blipFill>
          <a:blip r:embed="rId2"/>
          <a:stretch>
            <a:fillRect/>
          </a:stretch>
        </p:blipFill>
        <p:spPr>
          <a:xfrm>
            <a:off x="1633537" y="461962"/>
            <a:ext cx="8924925" cy="5934075"/>
          </a:xfrm>
          <a:prstGeom prst="rect">
            <a:avLst/>
          </a:prstGeom>
        </p:spPr>
      </p:pic>
    </p:spTree>
    <p:extLst>
      <p:ext uri="{BB962C8B-B14F-4D97-AF65-F5344CB8AC3E}">
        <p14:creationId xmlns:p14="http://schemas.microsoft.com/office/powerpoint/2010/main" val="2614935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471755-02AF-8F29-66FF-436B97870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6851" y="2611067"/>
            <a:ext cx="5227286" cy="3765894"/>
          </a:xfrm>
          <a:prstGeom prst="rect">
            <a:avLst/>
          </a:prstGeom>
        </p:spPr>
      </p:pic>
      <p:sp>
        <p:nvSpPr>
          <p:cNvPr id="4" name="TextBox 3">
            <a:extLst>
              <a:ext uri="{FF2B5EF4-FFF2-40B4-BE49-F238E27FC236}">
                <a16:creationId xmlns:a16="http://schemas.microsoft.com/office/drawing/2014/main" id="{E08914B9-B1D2-A113-E4FB-9026CDB4F893}"/>
              </a:ext>
            </a:extLst>
          </p:cNvPr>
          <p:cNvSpPr txBox="1"/>
          <p:nvPr/>
        </p:nvSpPr>
        <p:spPr>
          <a:xfrm>
            <a:off x="2047741" y="490574"/>
            <a:ext cx="6104586" cy="1631216"/>
          </a:xfrm>
          <a:prstGeom prst="rect">
            <a:avLst/>
          </a:prstGeom>
          <a:noFill/>
        </p:spPr>
        <p:txBody>
          <a:bodyPr wrap="square">
            <a:spAutoFit/>
          </a:bodyPr>
          <a:lstStyle/>
          <a:p>
            <a:r>
              <a:rPr lang="en-US" sz="2000" b="1" i="1" dirty="0">
                <a:effectLst/>
                <a:latin typeface="proxima-nova"/>
              </a:rPr>
              <a:t>A data center’s </a:t>
            </a:r>
            <a:r>
              <a:rPr lang="en-US" sz="2000" b="1" i="1" u="sng" dirty="0">
                <a:effectLst/>
                <a:latin typeface="proxima-nova"/>
                <a:hlinkClick r:id="rId3">
                  <a:extLst>
                    <a:ext uri="{A12FA001-AC4F-418D-AE19-62706E023703}">
                      <ahyp:hlinkClr xmlns:ahyp="http://schemas.microsoft.com/office/drawing/2018/hyperlinkcolor" val="tx"/>
                    </a:ext>
                  </a:extLst>
                </a:hlinkClick>
              </a:rPr>
              <a:t>water footprint is calculated as the sum of three categories</a:t>
            </a:r>
            <a:r>
              <a:rPr lang="en-US" sz="2000" b="1" i="1" dirty="0">
                <a:effectLst/>
                <a:latin typeface="proxima-nova"/>
              </a:rPr>
              <a:t>: on-site water usage, water use by power plant facilities that supply power to data centers, and water consumption during the manufacturing process of processor chips. </a:t>
            </a:r>
            <a:endParaRPr lang="en-US" sz="2000" b="1" i="1" dirty="0"/>
          </a:p>
        </p:txBody>
      </p:sp>
    </p:spTree>
    <p:extLst>
      <p:ext uri="{BB962C8B-B14F-4D97-AF65-F5344CB8AC3E}">
        <p14:creationId xmlns:p14="http://schemas.microsoft.com/office/powerpoint/2010/main" val="208929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A1193A-069D-C036-D495-BE076749D8B3}"/>
              </a:ext>
            </a:extLst>
          </p:cNvPr>
          <p:cNvPicPr>
            <a:picLocks noChangeAspect="1"/>
          </p:cNvPicPr>
          <p:nvPr/>
        </p:nvPicPr>
        <p:blipFill>
          <a:blip r:embed="rId2"/>
          <a:stretch>
            <a:fillRect/>
          </a:stretch>
        </p:blipFill>
        <p:spPr>
          <a:xfrm>
            <a:off x="1817871" y="135730"/>
            <a:ext cx="8332384" cy="6129337"/>
          </a:xfrm>
          <a:prstGeom prst="rect">
            <a:avLst/>
          </a:prstGeom>
        </p:spPr>
      </p:pic>
      <p:sp>
        <p:nvSpPr>
          <p:cNvPr id="7" name="TextBox 6">
            <a:extLst>
              <a:ext uri="{FF2B5EF4-FFF2-40B4-BE49-F238E27FC236}">
                <a16:creationId xmlns:a16="http://schemas.microsoft.com/office/drawing/2014/main" id="{6012B834-D6B2-0CDD-663E-60074A18DC75}"/>
              </a:ext>
            </a:extLst>
          </p:cNvPr>
          <p:cNvSpPr txBox="1"/>
          <p:nvPr/>
        </p:nvSpPr>
        <p:spPr>
          <a:xfrm>
            <a:off x="2931896" y="6211669"/>
            <a:ext cx="6104334" cy="646331"/>
          </a:xfrm>
          <a:prstGeom prst="rect">
            <a:avLst/>
          </a:prstGeom>
          <a:noFill/>
        </p:spPr>
        <p:txBody>
          <a:bodyPr wrap="square">
            <a:spAutoFit/>
          </a:bodyPr>
          <a:lstStyle/>
          <a:p>
            <a:r>
              <a:rPr lang="en-US" dirty="0"/>
              <a:t>https://www.tapsrundry.com/data-center-water-consumption-calculator</a:t>
            </a:r>
          </a:p>
        </p:txBody>
      </p:sp>
    </p:spTree>
    <p:extLst>
      <p:ext uri="{BB962C8B-B14F-4D97-AF65-F5344CB8AC3E}">
        <p14:creationId xmlns:p14="http://schemas.microsoft.com/office/powerpoint/2010/main" val="1059055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744CB99-6F68-E99F-706D-2B289062D832}"/>
              </a:ext>
            </a:extLst>
          </p:cNvPr>
          <p:cNvGraphicFramePr>
            <a:graphicFrameLocks noGrp="1"/>
          </p:cNvGraphicFramePr>
          <p:nvPr>
            <p:extLst>
              <p:ext uri="{D42A27DB-BD31-4B8C-83A1-F6EECF244321}">
                <p14:modId xmlns:p14="http://schemas.microsoft.com/office/powerpoint/2010/main" val="3227928325"/>
              </p:ext>
            </p:extLst>
          </p:nvPr>
        </p:nvGraphicFramePr>
        <p:xfrm>
          <a:off x="377592" y="373880"/>
          <a:ext cx="4961404" cy="3624216"/>
        </p:xfrm>
        <a:graphic>
          <a:graphicData uri="http://schemas.openxmlformats.org/drawingml/2006/table">
            <a:tbl>
              <a:tblPr/>
              <a:tblGrid>
                <a:gridCol w="1240351">
                  <a:extLst>
                    <a:ext uri="{9D8B030D-6E8A-4147-A177-3AD203B41FA5}">
                      <a16:colId xmlns:a16="http://schemas.microsoft.com/office/drawing/2014/main" val="1678530386"/>
                    </a:ext>
                  </a:extLst>
                </a:gridCol>
                <a:gridCol w="1240351">
                  <a:extLst>
                    <a:ext uri="{9D8B030D-6E8A-4147-A177-3AD203B41FA5}">
                      <a16:colId xmlns:a16="http://schemas.microsoft.com/office/drawing/2014/main" val="786121956"/>
                    </a:ext>
                  </a:extLst>
                </a:gridCol>
                <a:gridCol w="1240351">
                  <a:extLst>
                    <a:ext uri="{9D8B030D-6E8A-4147-A177-3AD203B41FA5}">
                      <a16:colId xmlns:a16="http://schemas.microsoft.com/office/drawing/2014/main" val="370846781"/>
                    </a:ext>
                  </a:extLst>
                </a:gridCol>
                <a:gridCol w="1240351">
                  <a:extLst>
                    <a:ext uri="{9D8B030D-6E8A-4147-A177-3AD203B41FA5}">
                      <a16:colId xmlns:a16="http://schemas.microsoft.com/office/drawing/2014/main" val="1218867152"/>
                    </a:ext>
                  </a:extLst>
                </a:gridCol>
              </a:tblGrid>
              <a:tr h="496141">
                <a:tc>
                  <a:txBody>
                    <a:bodyPr/>
                    <a:lstStyle/>
                    <a:p>
                      <a:pPr algn="ctr">
                        <a:buNone/>
                      </a:pPr>
                      <a:r>
                        <a:rPr lang="en-US" sz="1400" b="1">
                          <a:solidFill>
                            <a:srgbClr val="282828"/>
                          </a:solidFill>
                          <a:effectLst/>
                        </a:rPr>
                        <a:t>Pipe Size (inches)</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b="1">
                          <a:solidFill>
                            <a:srgbClr val="282828"/>
                          </a:solidFill>
                          <a:effectLst/>
                        </a:rPr>
                        <a:t>Maximum Flow (GPM)</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b="1">
                          <a:solidFill>
                            <a:srgbClr val="282828"/>
                          </a:solidFill>
                          <a:effectLst/>
                        </a:rPr>
                        <a:t>Velocity (ft/s)</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b="1">
                          <a:solidFill>
                            <a:srgbClr val="282828"/>
                          </a:solidFill>
                          <a:effectLst/>
                        </a:rPr>
                        <a:t>Head Loss (ft/100 ft)</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0188410"/>
                  </a:ext>
                </a:extLst>
              </a:tr>
              <a:tr h="283509">
                <a:tc>
                  <a:txBody>
                    <a:bodyPr/>
                    <a:lstStyle/>
                    <a:p>
                      <a:pPr algn="ctr">
                        <a:buNone/>
                      </a:pPr>
                      <a:r>
                        <a:rPr lang="en-US" sz="1400">
                          <a:solidFill>
                            <a:srgbClr val="282828"/>
                          </a:solidFill>
                          <a:effectLst/>
                        </a:rPr>
                        <a:t>1/2″</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4.5</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7.0</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11.5</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2873887"/>
                  </a:ext>
                </a:extLst>
              </a:tr>
              <a:tr h="283509">
                <a:tc>
                  <a:txBody>
                    <a:bodyPr/>
                    <a:lstStyle/>
                    <a:p>
                      <a:pPr algn="ctr">
                        <a:buNone/>
                      </a:pPr>
                      <a:r>
                        <a:rPr lang="en-US" sz="1400">
                          <a:solidFill>
                            <a:srgbClr val="282828"/>
                          </a:solidFill>
                          <a:effectLst/>
                        </a:rPr>
                        <a:t>3/4″</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8.0</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6.2</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8.2</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2542384"/>
                  </a:ext>
                </a:extLst>
              </a:tr>
              <a:tr h="283509">
                <a:tc>
                  <a:txBody>
                    <a:bodyPr/>
                    <a:lstStyle/>
                    <a:p>
                      <a:pPr algn="ctr">
                        <a:buNone/>
                      </a:pPr>
                      <a:r>
                        <a:rPr lang="en-US" sz="1400">
                          <a:solidFill>
                            <a:srgbClr val="282828"/>
                          </a:solidFill>
                          <a:effectLst/>
                        </a:rPr>
                        <a:t>1″</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14</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6.3</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6.4</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3148182"/>
                  </a:ext>
                </a:extLst>
              </a:tr>
              <a:tr h="283509">
                <a:tc>
                  <a:txBody>
                    <a:bodyPr/>
                    <a:lstStyle/>
                    <a:p>
                      <a:pPr algn="ctr">
                        <a:buNone/>
                      </a:pPr>
                      <a:r>
                        <a:rPr lang="en-US" sz="1400">
                          <a:solidFill>
                            <a:srgbClr val="282828"/>
                          </a:solidFill>
                          <a:effectLst/>
                        </a:rPr>
                        <a:t>1-1/4″</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23</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6.4</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5.1</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8474799"/>
                  </a:ext>
                </a:extLst>
              </a:tr>
              <a:tr h="283509">
                <a:tc>
                  <a:txBody>
                    <a:bodyPr/>
                    <a:lstStyle/>
                    <a:p>
                      <a:pPr algn="ctr">
                        <a:buNone/>
                      </a:pPr>
                      <a:r>
                        <a:rPr lang="en-US" sz="1400">
                          <a:solidFill>
                            <a:srgbClr val="282828"/>
                          </a:solidFill>
                          <a:effectLst/>
                        </a:rPr>
                        <a:t>1-1/2″</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35</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6.8</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4.6</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3075836"/>
                  </a:ext>
                </a:extLst>
              </a:tr>
              <a:tr h="283509">
                <a:tc>
                  <a:txBody>
                    <a:bodyPr/>
                    <a:lstStyle/>
                    <a:p>
                      <a:pPr algn="ctr">
                        <a:buNone/>
                      </a:pPr>
                      <a:r>
                        <a:rPr lang="en-US" sz="1400">
                          <a:solidFill>
                            <a:srgbClr val="282828"/>
                          </a:solidFill>
                          <a:effectLst/>
                        </a:rPr>
                        <a:t>2″</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45</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dirty="0">
                          <a:solidFill>
                            <a:srgbClr val="000000"/>
                          </a:solidFill>
                          <a:effectLst/>
                        </a:rPr>
                        <a:t>4.3</a:t>
                      </a:r>
                      <a:endParaRPr lang="en-US" sz="1400" dirty="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3.9</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5000414"/>
                  </a:ext>
                </a:extLst>
              </a:tr>
              <a:tr h="283509">
                <a:tc>
                  <a:txBody>
                    <a:bodyPr/>
                    <a:lstStyle/>
                    <a:p>
                      <a:pPr algn="ctr">
                        <a:buNone/>
                      </a:pPr>
                      <a:r>
                        <a:rPr lang="en-US" sz="1400">
                          <a:solidFill>
                            <a:srgbClr val="282828"/>
                          </a:solidFill>
                          <a:effectLst/>
                        </a:rPr>
                        <a:t>3″</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130</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5.6</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3.9</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8619967"/>
                  </a:ext>
                </a:extLst>
              </a:tr>
              <a:tr h="283509">
                <a:tc>
                  <a:txBody>
                    <a:bodyPr/>
                    <a:lstStyle/>
                    <a:p>
                      <a:pPr algn="ctr">
                        <a:buNone/>
                      </a:pPr>
                      <a:r>
                        <a:rPr lang="en-US" sz="1400">
                          <a:solidFill>
                            <a:srgbClr val="282828"/>
                          </a:solidFill>
                          <a:effectLst/>
                        </a:rPr>
                        <a:t>4″</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260</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6.6</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4.0</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1709883"/>
                  </a:ext>
                </a:extLst>
              </a:tr>
              <a:tr h="283509">
                <a:tc>
                  <a:txBody>
                    <a:bodyPr/>
                    <a:lstStyle/>
                    <a:p>
                      <a:pPr algn="ctr">
                        <a:buNone/>
                      </a:pPr>
                      <a:r>
                        <a:rPr lang="en-US" sz="1400">
                          <a:solidFill>
                            <a:srgbClr val="282828"/>
                          </a:solidFill>
                          <a:effectLst/>
                        </a:rPr>
                        <a:t>6″</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800</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8.9</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4.0</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6458303"/>
                  </a:ext>
                </a:extLst>
              </a:tr>
              <a:tr h="283509">
                <a:tc>
                  <a:txBody>
                    <a:bodyPr/>
                    <a:lstStyle/>
                    <a:p>
                      <a:pPr algn="ctr">
                        <a:buNone/>
                      </a:pPr>
                      <a:r>
                        <a:rPr lang="en-US" sz="1400">
                          <a:solidFill>
                            <a:srgbClr val="282828"/>
                          </a:solidFill>
                          <a:effectLst/>
                        </a:rPr>
                        <a:t>8″</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1600</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10.3</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3.8</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8497363"/>
                  </a:ext>
                </a:extLst>
              </a:tr>
              <a:tr h="283509">
                <a:tc>
                  <a:txBody>
                    <a:bodyPr/>
                    <a:lstStyle/>
                    <a:p>
                      <a:pPr algn="ctr">
                        <a:buNone/>
                      </a:pPr>
                      <a:r>
                        <a:rPr lang="en-US" sz="1400">
                          <a:solidFill>
                            <a:srgbClr val="282828"/>
                          </a:solidFill>
                          <a:effectLst/>
                        </a:rPr>
                        <a:t>10″</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3000</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rPr>
                        <a:t>12.2</a:t>
                      </a:r>
                      <a:endParaRPr lang="en-US" sz="140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dirty="0">
                          <a:solidFill>
                            <a:srgbClr val="000000"/>
                          </a:solidFill>
                          <a:effectLst/>
                        </a:rPr>
                        <a:t>4.0</a:t>
                      </a:r>
                      <a:endParaRPr lang="en-US" sz="1400" dirty="0">
                        <a:solidFill>
                          <a:srgbClr val="666666"/>
                        </a:solidFill>
                        <a:effectLst/>
                      </a:endParaRPr>
                    </a:p>
                  </a:txBody>
                  <a:tcPr marL="70877" marR="70877" marT="35439" marB="3543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8494400"/>
                  </a:ext>
                </a:extLst>
              </a:tr>
            </a:tbl>
          </a:graphicData>
        </a:graphic>
      </p:graphicFrame>
      <p:pic>
        <p:nvPicPr>
          <p:cNvPr id="5" name="Picture 4">
            <a:extLst>
              <a:ext uri="{FF2B5EF4-FFF2-40B4-BE49-F238E27FC236}">
                <a16:creationId xmlns:a16="http://schemas.microsoft.com/office/drawing/2014/main" id="{3B7C2D58-6102-39CD-1446-B7B3A1B9A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7106" y="474187"/>
            <a:ext cx="4274743" cy="5676581"/>
          </a:xfrm>
          <a:prstGeom prst="rect">
            <a:avLst/>
          </a:prstGeom>
        </p:spPr>
      </p:pic>
      <p:sp>
        <p:nvSpPr>
          <p:cNvPr id="6" name="TextBox 5">
            <a:extLst>
              <a:ext uri="{FF2B5EF4-FFF2-40B4-BE49-F238E27FC236}">
                <a16:creationId xmlns:a16="http://schemas.microsoft.com/office/drawing/2014/main" id="{C424D8E2-4999-89D2-1789-1F09C682A088}"/>
              </a:ext>
            </a:extLst>
          </p:cNvPr>
          <p:cNvSpPr txBox="1"/>
          <p:nvPr/>
        </p:nvSpPr>
        <p:spPr>
          <a:xfrm>
            <a:off x="157163" y="4622006"/>
            <a:ext cx="6829425" cy="1384995"/>
          </a:xfrm>
          <a:prstGeom prst="rect">
            <a:avLst/>
          </a:prstGeom>
          <a:noFill/>
        </p:spPr>
        <p:txBody>
          <a:bodyPr wrap="square" rtlCol="0">
            <a:spAutoFit/>
          </a:bodyPr>
          <a:lstStyle/>
          <a:p>
            <a:r>
              <a:rPr lang="en-US" sz="2800" dirty="0"/>
              <a:t>2,000,000 /3700 flow from 16 inch pipe</a:t>
            </a:r>
          </a:p>
          <a:p>
            <a:r>
              <a:rPr lang="en-US" sz="2800" dirty="0"/>
              <a:t>Takes 22.5 hours to fill 2 Million gallon water tower</a:t>
            </a:r>
          </a:p>
        </p:txBody>
      </p:sp>
    </p:spTree>
    <p:extLst>
      <p:ext uri="{BB962C8B-B14F-4D97-AF65-F5344CB8AC3E}">
        <p14:creationId xmlns:p14="http://schemas.microsoft.com/office/powerpoint/2010/main" val="383260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DCDA2-9F26-14CF-F2C2-B8C6B8A77886}"/>
              </a:ext>
            </a:extLst>
          </p:cNvPr>
          <p:cNvSpPr txBox="1"/>
          <p:nvPr/>
        </p:nvSpPr>
        <p:spPr>
          <a:xfrm>
            <a:off x="186743" y="263250"/>
            <a:ext cx="12054626" cy="2821285"/>
          </a:xfrm>
          <a:prstGeom prst="rect">
            <a:avLst/>
          </a:prstGeom>
          <a:noFill/>
        </p:spPr>
        <p:txBody>
          <a:bodyPr wrap="square">
            <a:spAutoFit/>
          </a:bodyPr>
          <a:lstStyle/>
          <a:p>
            <a:pPr marL="0" marR="0" algn="ctr">
              <a:spcAft>
                <a:spcPts val="1000"/>
              </a:spcAft>
              <a:buNone/>
            </a:pPr>
            <a:r>
              <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BREAKING THE STONEWALL - GOOGLE’S COUNTY UTILITIES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Aft>
                <a:spcPts val="1000"/>
              </a:spcAft>
              <a:buNone/>
            </a:pPr>
            <a:r>
              <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How many MGD (million gallons per day) has the County committed to the 11 Google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datas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137160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8 MGD	Peanut 3 data’s. According to Senior Staff source, when Google bought the property, Casey signed agreement for 6 MGD without consulting then Utility Director George Hayes.  After BOS passed case in June 2025 Casey agreed to 2 MGD more.  Verified with Bermuda Supervisor Jim Ingle.  Cross checked need for 8 MGD against same size Google data’s in Botetourt County VA.  A lawsuit there resulted in Google revealing water usage of 2-8 MGD.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872F557-EC07-2400-1E75-13A29F5CBF7C}"/>
              </a:ext>
            </a:extLst>
          </p:cNvPr>
          <p:cNvSpPr txBox="1"/>
          <p:nvPr/>
        </p:nvSpPr>
        <p:spPr>
          <a:xfrm>
            <a:off x="186743" y="3429000"/>
            <a:ext cx="11855004" cy="2800767"/>
          </a:xfrm>
          <a:prstGeom prst="rect">
            <a:avLst/>
          </a:prstGeom>
          <a:noFill/>
        </p:spPr>
        <p:txBody>
          <a:bodyPr wrap="square">
            <a:spAutoFit/>
          </a:bodyPr>
          <a:lstStyle/>
          <a:p>
            <a:pPr marL="0" marR="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2,160,920 MGD  	Loch 5 data’s.  From FOIA agreement with County and Google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(890 acres X 2428 gallons per acre)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1,495,500 MGD  	Skyward 3 data’s. From FOIA agreement with County and Google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(750 acres X 1994 gallons per acre)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11,656,420 MGD 	Total committed by County to Google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39.5 MGD 		Average MGD per day for Chesterfield County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29.5%			Percent Google usage adds to County daily average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07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1143CE-F02A-58F4-4D49-CE8F87A15F4A}"/>
              </a:ext>
            </a:extLst>
          </p:cNvPr>
          <p:cNvSpPr txBox="1"/>
          <p:nvPr/>
        </p:nvSpPr>
        <p:spPr>
          <a:xfrm>
            <a:off x="70834" y="258799"/>
            <a:ext cx="12121166" cy="2800767"/>
          </a:xfrm>
          <a:prstGeom prst="rect">
            <a:avLst/>
          </a:prstGeom>
          <a:noFill/>
        </p:spPr>
        <p:txBody>
          <a:bodyPr wrap="square">
            <a:spAutoFit/>
          </a:bodyPr>
          <a:lstStyle/>
          <a:p>
            <a:pPr marL="0" marR="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110 MGD 		Chesterfield County current total capacity.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10.6% 			Percent of Google’s committed usage of total County capacity.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137160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51,156,420 MGD	TOTAL of Google 11,656,920 MGD daily usage added to the County current daily average usage of 39.5 MGD.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137160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137160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46.5% Percent 	51,156,420 to County 110 MGD total capacity.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86125BA-AC02-821A-3792-96D209B7D85C}"/>
              </a:ext>
            </a:extLst>
          </p:cNvPr>
          <p:cNvSpPr txBox="1"/>
          <p:nvPr/>
        </p:nvSpPr>
        <p:spPr>
          <a:xfrm>
            <a:off x="32198" y="3429000"/>
            <a:ext cx="12121166" cy="2713563"/>
          </a:xfrm>
          <a:prstGeom prst="rect">
            <a:avLst/>
          </a:prstGeom>
          <a:noFill/>
        </p:spPr>
        <p:txBody>
          <a:bodyPr wrap="square">
            <a:spAutoFit/>
          </a:bodyPr>
          <a:lstStyle/>
          <a:p>
            <a:pPr marL="0" marR="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March 2026 a Senior Staff source said the new Utility Director (well respected former Director George Hayes had retired in Dec 2025) approached him regarding Google’s request   for additional County water.  I asked Bermuda Supervisor Jim Ingle if the BOS would give Google additional County water.  He emphatically stated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NO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He further stated County negotiated insufficient water for Loch and Skyward to force them to build the purple line carrying treated water at Proctors Creek Plant to the Peanut site thereby reducing usage of clean county water. Per the FOIA Effluent Quality and Conveyance redacted agreement between the County and Google, Google will fund a $1.5M engineering study to determine feasibility of building a purple line to Peanut. Either party can cancel the study without penalty with proper notice.  There is no legally binding requirement for Google to build the purple line!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911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0F5838-C63D-8005-C76B-DC1C16BD9EEC}"/>
              </a:ext>
            </a:extLst>
          </p:cNvPr>
          <p:cNvSpPr txBox="1"/>
          <p:nvPr/>
        </p:nvSpPr>
        <p:spPr>
          <a:xfrm>
            <a:off x="508715" y="109184"/>
            <a:ext cx="11320530" cy="1862048"/>
          </a:xfrm>
          <a:prstGeom prst="rect">
            <a:avLst/>
          </a:prstGeom>
          <a:noFill/>
        </p:spPr>
        <p:txBody>
          <a:bodyPr wrap="square">
            <a:spAutoFit/>
          </a:bodyPr>
          <a:lstStyle/>
          <a:p>
            <a:pPr marL="0" marR="0" algn="ctr">
              <a:spcAft>
                <a:spcPts val="1000"/>
              </a:spcAft>
              <a:buNone/>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HOW WILL GOOGLE DATAS IMPACT COUNTY WASTEWATER CAPACITY</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11,656,420 MGD   	Clean water committed to Google 11 data’s.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2,331,284 MGD     	Wastewater generated by Google data’s using 20% bleed-off.  </a:t>
            </a:r>
          </a:p>
          <a:p>
            <a:pPr marL="0" marR="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Bleed-off percent could vary from 10 to 30%.  If the County approves additional clean water for Loch and Skyward, the wastewater bleed-off could increase.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0771A0C-7AFE-8F34-BC90-772DC899988B}"/>
              </a:ext>
            </a:extLst>
          </p:cNvPr>
          <p:cNvSpPr txBox="1"/>
          <p:nvPr/>
        </p:nvSpPr>
        <p:spPr>
          <a:xfrm>
            <a:off x="508715" y="2060950"/>
            <a:ext cx="11861443" cy="3924151"/>
          </a:xfrm>
          <a:prstGeom prst="rect">
            <a:avLst/>
          </a:prstGeom>
          <a:noFill/>
        </p:spPr>
        <p:txBody>
          <a:bodyPr wrap="square">
            <a:spAutoFit/>
          </a:bodyPr>
          <a:lstStyle/>
          <a:p>
            <a:pPr marL="1371600" marR="0" indent="-137160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17 MGD	Average daily wastewater at Proctors Creek Plant.  Peaks in the evening in the low 20s MGD.</a:t>
            </a:r>
          </a:p>
          <a:p>
            <a:pPr marL="1371600" marR="0" indent="-1371600">
              <a:spcAft>
                <a:spcPts val="100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137160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13.7%	Google wastewater percent being added to the 17 MGD average daily wastewater.</a:t>
            </a:r>
          </a:p>
          <a:p>
            <a:pPr marL="1371600" marR="0" indent="-1371600">
              <a:spcAft>
                <a:spcPts val="100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085850" marR="0" indent="-108585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27 MGD		Current wastewater capacity at the Proctors Creek Plant.   </a:t>
            </a:r>
          </a:p>
          <a:p>
            <a:pPr marL="1085850" marR="0" indent="-1085850">
              <a:spcAft>
                <a:spcPts val="100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085850" marR="0" indent="-108585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19,331,284 MGD		Google wastewater of 2,331,284 added to plant’s average daily 17 MGD</a:t>
            </a:r>
          </a:p>
          <a:p>
            <a:pPr marL="1085850" marR="0" indent="-108585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137160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72%   	Percent of 19,331,284 to the 27 MGD total capacity.</a:t>
            </a:r>
          </a:p>
          <a:p>
            <a:pPr marL="1371600" marR="0" indent="-137160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The evening peak in the low 20s MGD could increase this percent.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737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3EA37A-2F88-99F6-8C8A-AB0EB8F97BD5}"/>
              </a:ext>
            </a:extLst>
          </p:cNvPr>
          <p:cNvSpPr txBox="1"/>
          <p:nvPr/>
        </p:nvSpPr>
        <p:spPr>
          <a:xfrm>
            <a:off x="145960" y="108195"/>
            <a:ext cx="11900079" cy="5273238"/>
          </a:xfrm>
          <a:prstGeom prst="rect">
            <a:avLst/>
          </a:prstGeom>
          <a:noFill/>
        </p:spPr>
        <p:txBody>
          <a:bodyPr wrap="square">
            <a:spAutoFit/>
          </a:bodyPr>
          <a:lstStyle/>
          <a:p>
            <a:pPr marL="0" marR="0" algn="ctr">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WILL COUNTY TAXPAYERS PAY COST OF GOOGLE’S </a:t>
            </a:r>
            <a:endParaRPr lang="en-US" sz="1800" dirty="0">
              <a:solidFill>
                <a:srgbClr val="FF0000"/>
              </a:solidFill>
              <a:effectLst/>
              <a:latin typeface="Times New Roman" panose="02020603050405020304" pitchFamily="18" charset="0"/>
              <a:ea typeface="Times New Roman" panose="02020603050405020304" pitchFamily="18" charset="0"/>
            </a:endParaRPr>
          </a:p>
          <a:p>
            <a:pPr marL="0" marR="0" algn="ctr">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UTILITY UPGRADES?</a:t>
            </a:r>
            <a:endParaRPr lang="en-US" sz="1800" dirty="0">
              <a:solidFill>
                <a:srgbClr val="FF0000"/>
              </a:solidFill>
              <a:effectLst/>
              <a:latin typeface="Times New Roman" panose="02020603050405020304" pitchFamily="18" charset="0"/>
              <a:ea typeface="Times New Roman" panose="02020603050405020304" pitchFamily="18" charset="0"/>
            </a:endParaRPr>
          </a:p>
          <a:p>
            <a:pPr marL="0" marR="0" algn="ctr">
              <a:buNone/>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ctr">
              <a:spcAft>
                <a:spcPts val="1000"/>
              </a:spcAft>
              <a:buNone/>
            </a:pPr>
            <a:r>
              <a:rPr lang="en-US" sz="1600" b="1" u="sng" dirty="0">
                <a:effectLst/>
                <a:latin typeface="Calibri" panose="020F0502020204030204" pitchFamily="34" charset="0"/>
                <a:ea typeface="Times New Roman" panose="02020603050405020304" pitchFamily="18" charset="0"/>
                <a:cs typeface="Times New Roman" panose="02020603050405020304" pitchFamily="18" charset="0"/>
              </a:rPr>
              <a:t>CHRONOLOGICAL ANALYSIS</a:t>
            </a:r>
            <a:endParaRPr lang="en-US" sz="1800" dirty="0">
              <a:effectLst/>
              <a:latin typeface="Times New Roman" panose="02020603050405020304" pitchFamily="18" charset="0"/>
              <a:ea typeface="Times New Roman" panose="02020603050405020304" pitchFamily="18" charset="0"/>
            </a:endParaRPr>
          </a:p>
          <a:p>
            <a:pPr marL="914400" marR="0" indent="-914400">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Mar 2020  	With BOS approval EDA buys 307 acres of private property (secret code name Peanut) for $21.1M and sells to Peanut LLC (Google) for $18.1M same day.</a:t>
            </a:r>
            <a:endParaRPr lang="en-US" sz="1800" dirty="0">
              <a:effectLst/>
              <a:latin typeface="Times New Roman" panose="02020603050405020304" pitchFamily="18" charset="0"/>
              <a:ea typeface="Times New Roman" panose="02020603050405020304" pitchFamily="18" charset="0"/>
            </a:endParaRPr>
          </a:p>
          <a:p>
            <a:pPr marL="914400" marR="0" indent="-91440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Mar 2020  	BOS passes on a consent agenda a 24 cent machinery and tool tax for the Peanut site without any discussion of an exact usage for the development of the property.</a:t>
            </a:r>
            <a:endParaRPr lang="en-US" sz="1800" dirty="0">
              <a:effectLst/>
              <a:latin typeface="Times New Roman" panose="02020603050405020304" pitchFamily="18" charset="0"/>
              <a:ea typeface="Times New Roman" panose="02020603050405020304" pitchFamily="18" charset="0"/>
            </a:endParaRPr>
          </a:p>
          <a:p>
            <a:pPr marL="0" marR="0">
              <a:buNone/>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914400" marR="0" indent="-91440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Aug 2022   	Chesterfield finalizes the purchase of land on the Appomattox for a fourth water source.</a:t>
            </a:r>
            <a:endParaRPr lang="en-US" sz="1800" dirty="0">
              <a:effectLst/>
              <a:latin typeface="Times New Roman" panose="02020603050405020304" pitchFamily="18" charset="0"/>
              <a:ea typeface="Times New Roman" panose="02020603050405020304" pitchFamily="18" charset="0"/>
            </a:endParaRPr>
          </a:p>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914400" marR="0" indent="-91440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Apr 2025  	County announces plans for its fourth water source on the Appomattox in the 2025 General Fund budget for $426M.  This additional source, to be completed in 2031, will add 20 million gallons to the County's 110 million gallon capacity.</a:t>
            </a:r>
            <a:endParaRPr lang="en-US" sz="1800" dirty="0">
              <a:effectLst/>
              <a:latin typeface="Times New Roman" panose="02020603050405020304" pitchFamily="18" charset="0"/>
              <a:ea typeface="Times New Roman" panose="02020603050405020304" pitchFamily="18" charset="0"/>
            </a:endParaRPr>
          </a:p>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914400" marR="0" indent="-91440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June 2025  	County announces sale of 2 large private properties in Western Chesterfield for commercial development with LLCs eventually traced to Google.  Project Skyward 750 acres, Project Loch 890 acres.</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020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A7783F-1416-9D67-DC53-86D4A01CD348}"/>
              </a:ext>
            </a:extLst>
          </p:cNvPr>
          <p:cNvSpPr txBox="1"/>
          <p:nvPr/>
        </p:nvSpPr>
        <p:spPr>
          <a:xfrm>
            <a:off x="110544" y="387155"/>
            <a:ext cx="11970912" cy="4801314"/>
          </a:xfrm>
          <a:prstGeom prst="rect">
            <a:avLst/>
          </a:prstGeom>
          <a:noFill/>
        </p:spPr>
        <p:txBody>
          <a:bodyPr wrap="square">
            <a:spAutoFit/>
          </a:bodyPr>
          <a:lstStyle/>
          <a:p>
            <a:pPr marL="914400" marR="0" indent="-91440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 27, 2025  	With just days public notice, County BOS  passes agreements with Google for Peanut, Skyward, and Loch.  All three sites will get a 24 cent’s machinery and tool tax rate for 30 years. Per Jim Ingle conversation with Phil Lohr in Jan 2026, Google could build 3 data’s at Peanut, 3 at Skyward, and 5 at Loch.</a:t>
            </a:r>
            <a:endParaRPr lang="en-US" sz="1800" dirty="0">
              <a:effectLst/>
              <a:latin typeface="Times New Roman" panose="02020603050405020304" pitchFamily="18" charset="0"/>
              <a:ea typeface="Times New Roman" panose="02020603050405020304" pitchFamily="18" charset="0"/>
            </a:endParaRPr>
          </a:p>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914400" marR="0" indent="-91440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Feb 2026  	County announced plans to increase capacity at Proctors Creek wastewater plant by 12 million gallons with a large settling tank. The $168.3M cost is to be financed mostly by bonds sold by Utilities. Completion date is 2028. At the end of March during final budget briefings the new County Utility Director announced a large increase in citizens' water bills (14%) and wastewater bills (17%) effective 2027 to pay costs for increased capacity.</a:t>
            </a:r>
          </a:p>
          <a:p>
            <a:pPr marL="914400" marR="0" indent="-914400">
              <a:buNone/>
            </a:pPr>
            <a:endParaRPr lang="en-US" sz="1800" dirty="0">
              <a:effectLst/>
              <a:latin typeface="Times New Roman" panose="02020603050405020304" pitchFamily="18" charset="0"/>
              <a:ea typeface="Times New Roman" panose="02020603050405020304" pitchFamily="18" charset="0"/>
            </a:endParaRPr>
          </a:p>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ctr">
              <a:buNone/>
            </a:pPr>
            <a:r>
              <a:rPr lang="en-US" sz="1800" b="1" u="sng"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SUMMARY</a:t>
            </a:r>
          </a:p>
          <a:p>
            <a:pPr marL="0" marR="0" algn="ctr">
              <a:buNone/>
            </a:pPr>
            <a:endParaRPr lang="en-US" sz="1800" dirty="0">
              <a:solidFill>
                <a:srgbClr val="FF0000"/>
              </a:solidFill>
              <a:effectLst/>
              <a:latin typeface="Times New Roman" panose="02020603050405020304" pitchFamily="18" charset="0"/>
              <a:ea typeface="Times New Roman" panose="02020603050405020304" pitchFamily="18" charset="0"/>
            </a:endParaRPr>
          </a:p>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Aft>
                <a:spcPts val="12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With the timing of the dates and funding passed by BOS in April 2025 for expanded water sources ($426M) and the March 2026 expansion of the wastewater plant ($168.3M), it's obvious these actions were directly related to increased demands of the anticipated 11 Google data’s. The County had purchased the Appomattox site in 2022 but no specific date for construction or cost had been announced.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322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B4FFBD-C9E7-75A9-C03F-0F7AAEB0D0FE}"/>
              </a:ext>
            </a:extLst>
          </p:cNvPr>
          <p:cNvSpPr txBox="1"/>
          <p:nvPr/>
        </p:nvSpPr>
        <p:spPr>
          <a:xfrm>
            <a:off x="109470" y="927305"/>
            <a:ext cx="11803487" cy="4493538"/>
          </a:xfrm>
          <a:prstGeom prst="rect">
            <a:avLst/>
          </a:prstGeom>
          <a:noFill/>
        </p:spPr>
        <p:txBody>
          <a:bodyPr wrap="square">
            <a:spAutoFit/>
          </a:bodyPr>
          <a:lstStyle/>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$168.3M for a 12 million gallon expansion of the Proctors Creek wastewater plant is the first stage of expansion intended to double the wastewater capacity to 54 million gallons per day at a total cost of $689M. The initial expansion had already been discussed at least 10 years prior, but funding was dependent on future needs with no specific date announced publicly until the Google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datas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were approved.</a:t>
            </a:r>
            <a:endParaRPr lang="en-US" sz="1800" dirty="0">
              <a:effectLst/>
              <a:latin typeface="Times New Roman" panose="02020603050405020304" pitchFamily="18" charset="0"/>
              <a:ea typeface="Times New Roman" panose="02020603050405020304" pitchFamily="18" charset="0"/>
            </a:endParaRPr>
          </a:p>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County’s wastewater and water expansions have been timed to eliminate the possibility that Google will have to pay for any of either expense. The wastewater is planned to be completed by 2028. Google's first data at Peanut is in the final site plan review anticipated by the County to be completed by April 22, 2026.  Site plan notes Google could take 18-24 months to complete first data which would coincide with the wastewater expansion completion of 2028.</a:t>
            </a:r>
            <a:endParaRPr lang="en-US" sz="1800" dirty="0">
              <a:effectLst/>
              <a:latin typeface="Times New Roman" panose="02020603050405020304" pitchFamily="18" charset="0"/>
              <a:ea typeface="Times New Roman" panose="02020603050405020304" pitchFamily="18" charset="0"/>
            </a:endParaRPr>
          </a:p>
          <a:p>
            <a:pPr marL="0" marR="0">
              <a:buNone/>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Appomattox 20 million gallon per day water expansion is anticipated to be completed by 2031 which will coincide with Google's completion of the other 2 data’s at Peanut. The wording in the County agreement stated clearly that Google will be responsible for additional utility infrastructure </a:t>
            </a:r>
          </a:p>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ONLY if the County does not have sufficient capacity at the TIME OF COMPLETION of each data center. County plans show that will not happen. Taxpayers likely pay for the entire cost!  $168.3 + 426 = $594.3M dollars!</a:t>
            </a:r>
            <a:endParaRPr lang="en-US" sz="1800" dirty="0">
              <a:effectLst/>
              <a:latin typeface="Times New Roman" panose="02020603050405020304" pitchFamily="18" charset="0"/>
              <a:ea typeface="Times New Roman" panose="02020603050405020304" pitchFamily="18" charset="0"/>
            </a:endParaRPr>
          </a:p>
          <a:p>
            <a:pPr marL="0" marR="0">
              <a:buNone/>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7287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5BFDC3-B57C-78B2-795E-F0117A6AB269}"/>
              </a:ext>
            </a:extLst>
          </p:cNvPr>
          <p:cNvPicPr>
            <a:picLocks noChangeAspect="1"/>
          </p:cNvPicPr>
          <p:nvPr/>
        </p:nvPicPr>
        <p:blipFill>
          <a:blip r:embed="rId2"/>
          <a:stretch>
            <a:fillRect/>
          </a:stretch>
        </p:blipFill>
        <p:spPr>
          <a:xfrm>
            <a:off x="294167" y="234115"/>
            <a:ext cx="3574090" cy="4618120"/>
          </a:xfrm>
          <a:prstGeom prst="rect">
            <a:avLst/>
          </a:prstGeom>
        </p:spPr>
      </p:pic>
      <p:pic>
        <p:nvPicPr>
          <p:cNvPr id="6" name="Picture 5">
            <a:extLst>
              <a:ext uri="{FF2B5EF4-FFF2-40B4-BE49-F238E27FC236}">
                <a16:creationId xmlns:a16="http://schemas.microsoft.com/office/drawing/2014/main" id="{C7713A34-F589-2104-DCE1-C2D6BAFA6B90}"/>
              </a:ext>
            </a:extLst>
          </p:cNvPr>
          <p:cNvPicPr>
            <a:picLocks noChangeAspect="1"/>
          </p:cNvPicPr>
          <p:nvPr/>
        </p:nvPicPr>
        <p:blipFill>
          <a:blip r:embed="rId3"/>
          <a:stretch>
            <a:fillRect/>
          </a:stretch>
        </p:blipFill>
        <p:spPr>
          <a:xfrm>
            <a:off x="3961126" y="434552"/>
            <a:ext cx="8116003" cy="6088908"/>
          </a:xfrm>
          <a:prstGeom prst="rect">
            <a:avLst/>
          </a:prstGeom>
        </p:spPr>
      </p:pic>
    </p:spTree>
    <p:extLst>
      <p:ext uri="{BB962C8B-B14F-4D97-AF65-F5344CB8AC3E}">
        <p14:creationId xmlns:p14="http://schemas.microsoft.com/office/powerpoint/2010/main" val="9263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6A8127-D334-1F8A-F296-6C9D20C1E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113" y="66772"/>
            <a:ext cx="10406643" cy="6734078"/>
          </a:xfrm>
          <a:prstGeom prst="rect">
            <a:avLst/>
          </a:prstGeom>
        </p:spPr>
      </p:pic>
    </p:spTree>
    <p:extLst>
      <p:ext uri="{BB962C8B-B14F-4D97-AF65-F5344CB8AC3E}">
        <p14:creationId xmlns:p14="http://schemas.microsoft.com/office/powerpoint/2010/main" val="38468120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794</TotalTime>
  <Words>2412</Words>
  <Application>Microsoft Office PowerPoint</Application>
  <PresentationFormat>Widescreen</PresentationFormat>
  <Paragraphs>973</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 Narrow</vt:lpstr>
      <vt:lpstr>Arial</vt:lpstr>
      <vt:lpstr>Calibri</vt:lpstr>
      <vt:lpstr>Calisto</vt:lpstr>
      <vt:lpstr>Cambria</vt:lpstr>
      <vt:lpstr>Century Gothic</vt:lpstr>
      <vt:lpstr>proxima-nova</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Bob Olsen</dc:creator>
  <cp:lastModifiedBy>Bob Olsen</cp:lastModifiedBy>
  <cp:revision>9</cp:revision>
  <dcterms:created xsi:type="dcterms:W3CDTF">2026-04-02T12:26:15Z</dcterms:created>
  <dcterms:modified xsi:type="dcterms:W3CDTF">2026-04-04T21:19:49Z</dcterms:modified>
</cp:coreProperties>
</file>